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88"/>
  </p:handoutMasterIdLst>
  <p:sldIdLst>
    <p:sldId id="290" r:id="rId3"/>
    <p:sldId id="346" r:id="rId5"/>
    <p:sldId id="347" r:id="rId6"/>
    <p:sldId id="433" r:id="rId7"/>
    <p:sldId id="434" r:id="rId8"/>
    <p:sldId id="435" r:id="rId9"/>
    <p:sldId id="436" r:id="rId10"/>
    <p:sldId id="348" r:id="rId11"/>
    <p:sldId id="460" r:id="rId12"/>
    <p:sldId id="349" r:id="rId13"/>
    <p:sldId id="461" r:id="rId14"/>
    <p:sldId id="462" r:id="rId15"/>
    <p:sldId id="785" r:id="rId16"/>
    <p:sldId id="786" r:id="rId17"/>
    <p:sldId id="350" r:id="rId18"/>
    <p:sldId id="641" r:id="rId19"/>
    <p:sldId id="437" r:id="rId20"/>
    <p:sldId id="448" r:id="rId21"/>
    <p:sldId id="449" r:id="rId22"/>
    <p:sldId id="856" r:id="rId23"/>
    <p:sldId id="857" r:id="rId24"/>
    <p:sldId id="788" r:id="rId25"/>
    <p:sldId id="712" r:id="rId26"/>
    <p:sldId id="713" r:id="rId27"/>
    <p:sldId id="714" r:id="rId28"/>
    <p:sldId id="720" r:id="rId29"/>
    <p:sldId id="715" r:id="rId30"/>
    <p:sldId id="716" r:id="rId31"/>
    <p:sldId id="717" r:id="rId32"/>
    <p:sldId id="718" r:id="rId33"/>
    <p:sldId id="719" r:id="rId34"/>
    <p:sldId id="451" r:id="rId35"/>
    <p:sldId id="452" r:id="rId36"/>
    <p:sldId id="453" r:id="rId37"/>
    <p:sldId id="454" r:id="rId38"/>
    <p:sldId id="455" r:id="rId39"/>
    <p:sldId id="456" r:id="rId40"/>
    <p:sldId id="457" r:id="rId41"/>
    <p:sldId id="780" r:id="rId42"/>
    <p:sldId id="781" r:id="rId43"/>
    <p:sldId id="782" r:id="rId44"/>
    <p:sldId id="783" r:id="rId45"/>
    <p:sldId id="784" r:id="rId46"/>
    <p:sldId id="366" r:id="rId47"/>
    <p:sldId id="369" r:id="rId48"/>
    <p:sldId id="458" r:id="rId49"/>
    <p:sldId id="459" r:id="rId50"/>
    <p:sldId id="370" r:id="rId51"/>
    <p:sldId id="371" r:id="rId52"/>
    <p:sldId id="373" r:id="rId53"/>
    <p:sldId id="374" r:id="rId54"/>
    <p:sldId id="376" r:id="rId55"/>
    <p:sldId id="377" r:id="rId56"/>
    <p:sldId id="379" r:id="rId57"/>
    <p:sldId id="380" r:id="rId58"/>
    <p:sldId id="381" r:id="rId59"/>
    <p:sldId id="463" r:id="rId60"/>
    <p:sldId id="464" r:id="rId61"/>
    <p:sldId id="465" r:id="rId62"/>
    <p:sldId id="467" r:id="rId63"/>
    <p:sldId id="474" r:id="rId64"/>
    <p:sldId id="584" r:id="rId65"/>
    <p:sldId id="466" r:id="rId66"/>
    <p:sldId id="468" r:id="rId67"/>
    <p:sldId id="469" r:id="rId68"/>
    <p:sldId id="470" r:id="rId69"/>
    <p:sldId id="471" r:id="rId70"/>
    <p:sldId id="472" r:id="rId71"/>
    <p:sldId id="473" r:id="rId72"/>
    <p:sldId id="475" r:id="rId73"/>
    <p:sldId id="476" r:id="rId74"/>
    <p:sldId id="477" r:id="rId75"/>
    <p:sldId id="478" r:id="rId76"/>
    <p:sldId id="479" r:id="rId77"/>
    <p:sldId id="480" r:id="rId78"/>
    <p:sldId id="481" r:id="rId79"/>
    <p:sldId id="482" r:id="rId80"/>
    <p:sldId id="483" r:id="rId81"/>
    <p:sldId id="484" r:id="rId82"/>
    <p:sldId id="486" r:id="rId83"/>
    <p:sldId id="485" r:id="rId84"/>
    <p:sldId id="488" r:id="rId85"/>
    <p:sldId id="489" r:id="rId86"/>
    <p:sldId id="855" r:id="rId87"/>
  </p:sldIdLst>
  <p:sldSz cx="9144000" cy="6858000" type="screen4x3"/>
  <p:notesSz cx="7099300" cy="10234295"/>
  <p:custDataLst>
    <p:tags r:id="rId92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0" userDrawn="1">
          <p15:clr>
            <a:srgbClr val="A4A3A4"/>
          </p15:clr>
        </p15:guide>
        <p15:guide id="2" pos="27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3EB"/>
    <a:srgbClr val="009644"/>
    <a:srgbClr val="FF0000"/>
    <a:srgbClr val="007033"/>
    <a:srgbClr val="16B2EA"/>
    <a:srgbClr val="51EE12"/>
    <a:srgbClr val="D9EE12"/>
    <a:srgbClr val="1ED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/>
    <p:restoredTop sz="41824"/>
  </p:normalViewPr>
  <p:slideViewPr>
    <p:cSldViewPr showGuides="1">
      <p:cViewPr varScale="1">
        <p:scale>
          <a:sx n="114" d="100"/>
          <a:sy n="114" d="100"/>
        </p:scale>
        <p:origin x="1446" y="48"/>
      </p:cViewPr>
      <p:guideLst>
        <p:guide orient="horz" pos="2180"/>
        <p:guide pos="2784"/>
      </p:guideLst>
    </p:cSldViewPr>
  </p:slideViewPr>
  <p:outlineViewPr>
    <p:cViewPr>
      <p:scale>
        <a:sx n="33" d="100"/>
        <a:sy n="33" d="100"/>
      </p:scale>
      <p:origin x="0" y="1578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2" Type="http://schemas.openxmlformats.org/officeDocument/2006/relationships/tags" Target="tags/tag18.xml"/><Relationship Id="rId91" Type="http://schemas.openxmlformats.org/officeDocument/2006/relationships/tableStyles" Target="tableStyles.xml"/><Relationship Id="rId90" Type="http://schemas.openxmlformats.org/officeDocument/2006/relationships/viewProps" Target="viewProps.xml"/><Relationship Id="rId9" Type="http://schemas.openxmlformats.org/officeDocument/2006/relationships/slide" Target="slides/slide6.xml"/><Relationship Id="rId89" Type="http://schemas.openxmlformats.org/officeDocument/2006/relationships/presProps" Target="presProps.xml"/><Relationship Id="rId88" Type="http://schemas.openxmlformats.org/officeDocument/2006/relationships/handoutMaster" Target="handoutMasters/handoutMaster1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4606" cy="5747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8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2784" y="0"/>
            <a:ext cx="3184606" cy="5747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8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81225"/>
            <a:ext cx="3184606" cy="5747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8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2784" y="10881225"/>
            <a:ext cx="3184606" cy="5747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8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/>
          <a:p>
            <a:pPr lvl="0" algn="r" eaLnBrk="1" hangingPunct="1"/>
            <a:fld id="{9A0DB2DC-4C9A-4742-B13C-FB6460FD3503}" type="slidenum">
              <a:rPr lang="zh-CN" altLang="en-US" sz="1300" dirty="0"/>
            </a:fld>
            <a:endParaRPr lang="zh-CN" altLang="en-US" sz="13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1"/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/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1"/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1"/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indent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>
              <a:sym typeface="+mn-ea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/>
            <a:fld id="{9A0DB2DC-4C9A-4742-B13C-FB6460FD3503}" type="slidenum">
              <a:rPr lang="zh-CN" altLang="en-US" sz="1300" dirty="0"/>
            </a:fld>
            <a:endParaRPr lang="zh-CN" altLang="en-US" sz="1300" dirty="0"/>
          </a:p>
        </p:txBody>
      </p:sp>
      <p:sp>
        <p:nvSpPr>
          <p:cNvPr id="94211" name="Rectangle 2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4212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  <p:txBody>
          <a:bodyPr wrap="square" lIns="99048" tIns="49524" rIns="99048" bIns="49524" anchor="t"/>
          <a:lstStyle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jpe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a_1"/>
          <p:cNvPicPr>
            <a:picLocks noChangeAspect="1"/>
          </p:cNvPicPr>
          <p:nvPr userDrawn="1"/>
        </p:nvPicPr>
        <p:blipFill>
          <a:blip r:embed="rId2"/>
          <a:srcRect l="2174"/>
          <a:stretch>
            <a:fillRect/>
          </a:stretch>
        </p:blipFill>
        <p:spPr>
          <a:xfrm>
            <a:off x="0" y="1549400"/>
            <a:ext cx="9144000" cy="5308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" name="Rectangle 22"/>
          <p:cNvSpPr>
            <a:spLocks noChangeArrowheads="1"/>
          </p:cNvSpPr>
          <p:nvPr/>
        </p:nvSpPr>
        <p:spPr bwMode="gray">
          <a:xfrm>
            <a:off x="0" y="2057400"/>
            <a:ext cx="9144000" cy="1371600"/>
          </a:xfrm>
          <a:prstGeom prst="rect">
            <a:avLst/>
          </a:prstGeom>
          <a:gradFill rotWithShape="1">
            <a:gsLst>
              <a:gs pos="0">
                <a:srgbClr val="3191D3"/>
              </a:gs>
              <a:gs pos="100000">
                <a:srgbClr val="3191D3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4" name="Line 26"/>
          <p:cNvSpPr>
            <a:spLocks noChangeShapeType="1"/>
          </p:cNvSpPr>
          <p:nvPr/>
        </p:nvSpPr>
        <p:spPr bwMode="auto">
          <a:xfrm>
            <a:off x="0" y="3352800"/>
            <a:ext cx="9144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Rectangle 29"/>
          <p:cNvSpPr>
            <a:spLocks noChangeArrowheads="1"/>
          </p:cNvSpPr>
          <p:nvPr/>
        </p:nvSpPr>
        <p:spPr bwMode="gray">
          <a:xfrm>
            <a:off x="0" y="0"/>
            <a:ext cx="9142413" cy="1447800"/>
          </a:xfrm>
          <a:prstGeom prst="rect">
            <a:avLst/>
          </a:prstGeom>
          <a:gradFill rotWithShape="1">
            <a:gsLst>
              <a:gs pos="0">
                <a:srgbClr val="81CFEB">
                  <a:alpha val="19000"/>
                </a:srgbClr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199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13" y="5864225"/>
            <a:ext cx="1255712" cy="835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0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93025" y="4273550"/>
            <a:ext cx="1249363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1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461125" y="5126038"/>
            <a:ext cx="1244600" cy="823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2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93025" y="5864225"/>
            <a:ext cx="1249363" cy="811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3" name="Picture 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46850" y="5864225"/>
            <a:ext cx="1231900" cy="817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4" name="Picture 1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693025" y="5126038"/>
            <a:ext cx="1238250" cy="823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5" name="Picture 10" descr="uestc"/>
          <p:cNvPicPr>
            <a:picLocks noChangeAspect="1"/>
          </p:cNvPicPr>
          <p:nvPr userDrawn="1"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400" y="152400"/>
            <a:ext cx="1430338" cy="1428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TextBox 34"/>
          <p:cNvSpPr txBox="1"/>
          <p:nvPr/>
        </p:nvSpPr>
        <p:spPr>
          <a:xfrm>
            <a:off x="2895600" y="762000"/>
            <a:ext cx="43434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pic>
        <p:nvPicPr>
          <p:cNvPr id="8207" name="矩形 39"/>
          <p:cNvPicPr/>
          <p:nvPr userDrawn="1"/>
        </p:nvPicPr>
        <p:blipFill>
          <a:blip r:embed="rId10"/>
          <a:stretch>
            <a:fillRect/>
          </a:stretch>
        </p:blipFill>
        <p:spPr>
          <a:xfrm>
            <a:off x="3657600" y="228600"/>
            <a:ext cx="4876800" cy="1676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" name="Line 26"/>
          <p:cNvSpPr>
            <a:spLocks noChangeShapeType="1"/>
          </p:cNvSpPr>
          <p:nvPr/>
        </p:nvSpPr>
        <p:spPr bwMode="auto">
          <a:xfrm>
            <a:off x="0" y="2133600"/>
            <a:ext cx="9144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副标题 2"/>
          <p:cNvSpPr txBox="1"/>
          <p:nvPr/>
        </p:nvSpPr>
        <p:spPr bwMode="auto">
          <a:xfrm>
            <a:off x="381000" y="4381500"/>
            <a:ext cx="4229100" cy="2019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通信与信息工程学院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无线通信与嵌入式系统实验室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阎   波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E-mail: yanboyu@uestc.edu.cn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  TELE： 028-61831107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pic>
        <p:nvPicPr>
          <p:cNvPr id="8194" name="Picture 10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占位符 21"/>
          <p:cNvSpPr>
            <a:spLocks noGrp="1"/>
          </p:cNvSpPr>
          <p:nvPr>
            <p:ph type="body" sz="quarter" idx="10"/>
          </p:nvPr>
        </p:nvSpPr>
        <p:spPr>
          <a:xfrm>
            <a:off x="0" y="2209800"/>
            <a:ext cx="9144000" cy="1066800"/>
          </a:xfrm>
        </p:spPr>
        <p:txBody>
          <a:bodyPr/>
          <a:lstStyle>
            <a:lvl1pPr algn="ctr">
              <a:buNone/>
              <a:defRPr sz="6000" b="0">
                <a:solidFill>
                  <a:schemeClr val="accent3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85800"/>
            <a:ext cx="8686800" cy="5943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62407A0-782F-4364-8007-4F213AA5B98C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32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62407A0-782F-4364-8007-4F213AA5B98C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32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-15240" y="1696085"/>
            <a:ext cx="63627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1813E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重庆理工大学</a:t>
            </a:r>
            <a:endParaRPr lang="zh-CN" altLang="en-US" sz="2000">
              <a:solidFill>
                <a:srgbClr val="1813E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000">
                <a:solidFill>
                  <a:srgbClr val="1813E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通信工程系</a:t>
            </a:r>
            <a:endParaRPr lang="zh-CN" altLang="en-US" sz="2000">
              <a:solidFill>
                <a:srgbClr val="1813E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32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981075"/>
            <a:ext cx="4038600" cy="53276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038600" cy="53276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1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4495800" y="6705600"/>
            <a:ext cx="381000" cy="15240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962400" y="6705600"/>
            <a:ext cx="6096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zh-CN" altLang="en-US" dirty="0">
                <a:latin typeface="Comic Sans MS" panose="030F0702030302020204" pitchFamily="66" charset="0"/>
              </a:rPr>
            </a:fld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62407A0-782F-4364-8007-4F213AA5B98C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32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981075"/>
            <a:ext cx="4038600" cy="53276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81075"/>
            <a:ext cx="4038600" cy="25876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721100"/>
            <a:ext cx="4038600" cy="25876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1" name="Rectangle 4"/>
          <p:cNvSpPr>
            <a:spLocks noGrp="1" noChangeArrowheads="1"/>
          </p:cNvSpPr>
          <p:nvPr>
            <p:ph type="ftr" sz="quarter" idx="13"/>
          </p:nvPr>
        </p:nvSpPr>
        <p:spPr>
          <a:xfrm>
            <a:off x="4495800" y="6705600"/>
            <a:ext cx="381000" cy="15240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962400" y="6705600"/>
            <a:ext cx="6096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zh-CN" altLang="en-US" dirty="0">
                <a:latin typeface="Comic Sans MS" panose="030F0702030302020204" pitchFamily="66" charset="0"/>
              </a:rPr>
            </a:fld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62407A0-782F-4364-8007-4F213AA5B98C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1000" y="6629400"/>
            <a:ext cx="1143000" cy="2286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F7D6D49-CBBB-4A22-A918-D7467DFE8D9E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32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313" y="214313"/>
            <a:ext cx="8805862" cy="642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42875" y="1000125"/>
            <a:ext cx="8877300" cy="5500688"/>
          </a:xfrm>
        </p:spPr>
        <p:txBody>
          <a:bodyPr vert="horz" wrap="square" lIns="0" tIns="0" rIns="0" bIns="0" numCol="1" anchor="t" anchorCtr="0" compatLnSpc="1"/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ea1JpnChsDbPeriod"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2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1000" y="6629400"/>
            <a:ext cx="1143000" cy="2286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0F0F5B2-9A82-4B32-BAEF-A92F77FF9292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32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1000" y="6629400"/>
            <a:ext cx="11430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隶书" panose="020105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62407A0-782F-4364-8007-4F213AA5B98C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gray">
          <a:xfrm>
            <a:off x="0" y="0"/>
            <a:ext cx="9144000" cy="685800"/>
          </a:xfrm>
          <a:prstGeom prst="rect">
            <a:avLst/>
          </a:prstGeom>
          <a:gradFill rotWithShape="1">
            <a:gsLst>
              <a:gs pos="0">
                <a:srgbClr val="81CFEB"/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175" name="Group 31"/>
          <p:cNvGrpSpPr/>
          <p:nvPr userDrawn="1"/>
        </p:nvGrpSpPr>
        <p:grpSpPr>
          <a:xfrm rot="10800000">
            <a:off x="8534400" y="76200"/>
            <a:ext cx="500380" cy="385445"/>
            <a:chOff x="5216" y="628"/>
            <a:chExt cx="546" cy="543"/>
          </a:xfrm>
        </p:grpSpPr>
        <p:sp>
          <p:nvSpPr>
            <p:cNvPr id="1038" name="Rectangle 14"/>
            <p:cNvSpPr>
              <a:spLocks noChangeArrowheads="1"/>
            </p:cNvSpPr>
            <p:nvPr/>
          </p:nvSpPr>
          <p:spPr bwMode="gray">
            <a:xfrm rot="-5400000">
              <a:off x="5221" y="648"/>
              <a:ext cx="166" cy="166"/>
            </a:xfrm>
            <a:prstGeom prst="rect">
              <a:avLst/>
            </a:prstGeom>
            <a:solidFill>
              <a:srgbClr val="297CDD">
                <a:alpha val="89999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9" name="Rectangle 15"/>
            <p:cNvSpPr>
              <a:spLocks noChangeArrowheads="1"/>
            </p:cNvSpPr>
            <p:nvPr/>
          </p:nvSpPr>
          <p:spPr bwMode="gray">
            <a:xfrm rot="-5400000">
              <a:off x="5411" y="630"/>
              <a:ext cx="166" cy="166"/>
            </a:xfrm>
            <a:prstGeom prst="rect">
              <a:avLst/>
            </a:prstGeom>
            <a:solidFill>
              <a:srgbClr val="297CDD">
                <a:alpha val="60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0" name="Rectangle 16"/>
            <p:cNvSpPr>
              <a:spLocks noChangeArrowheads="1"/>
            </p:cNvSpPr>
            <p:nvPr/>
          </p:nvSpPr>
          <p:spPr bwMode="gray">
            <a:xfrm rot="-5400000">
              <a:off x="5596" y="627"/>
              <a:ext cx="165" cy="168"/>
            </a:xfrm>
            <a:prstGeom prst="rect">
              <a:avLst/>
            </a:prstGeom>
            <a:solidFill>
              <a:srgbClr val="297CDD">
                <a:alpha val="85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1" name="Rectangle 17"/>
            <p:cNvSpPr>
              <a:spLocks noChangeArrowheads="1"/>
            </p:cNvSpPr>
            <p:nvPr/>
          </p:nvSpPr>
          <p:spPr bwMode="gray">
            <a:xfrm rot="-5400000">
              <a:off x="5406" y="815"/>
              <a:ext cx="166" cy="168"/>
            </a:xfrm>
            <a:prstGeom prst="rect">
              <a:avLst/>
            </a:prstGeom>
            <a:solidFill>
              <a:srgbClr val="297CDD"/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2" name="Rectangle 18"/>
            <p:cNvSpPr>
              <a:spLocks noChangeArrowheads="1"/>
            </p:cNvSpPr>
            <p:nvPr/>
          </p:nvSpPr>
          <p:spPr bwMode="gray">
            <a:xfrm rot="-5400000">
              <a:off x="5227" y="863"/>
              <a:ext cx="167" cy="165"/>
            </a:xfrm>
            <a:prstGeom prst="rect">
              <a:avLst/>
            </a:prstGeom>
            <a:solidFill>
              <a:srgbClr val="297CDD">
                <a:alpha val="60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3" name="Rectangle 19"/>
            <p:cNvSpPr>
              <a:spLocks noChangeArrowheads="1"/>
            </p:cNvSpPr>
            <p:nvPr/>
          </p:nvSpPr>
          <p:spPr bwMode="gray">
            <a:xfrm rot="-5400000">
              <a:off x="5236" y="1060"/>
              <a:ext cx="167" cy="165"/>
            </a:xfrm>
            <a:prstGeom prst="rect">
              <a:avLst/>
            </a:prstGeom>
            <a:solidFill>
              <a:srgbClr val="297CDD">
                <a:alpha val="89999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50" name="Rectangle 26"/>
          <p:cNvSpPr>
            <a:spLocks noChangeArrowheads="1"/>
          </p:cNvSpPr>
          <p:nvPr userDrawn="1"/>
        </p:nvSpPr>
        <p:spPr bwMode="gray">
          <a:xfrm>
            <a:off x="96838" y="0"/>
            <a:ext cx="207963" cy="6858000"/>
          </a:xfrm>
          <a:prstGeom prst="rect">
            <a:avLst/>
          </a:prstGeom>
          <a:solidFill>
            <a:srgbClr val="4A9ACC">
              <a:alpha val="80000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1" name="Rectangle 27"/>
          <p:cNvSpPr>
            <a:spLocks noChangeArrowheads="1"/>
          </p:cNvSpPr>
          <p:nvPr userDrawn="1"/>
        </p:nvSpPr>
        <p:spPr bwMode="gray">
          <a:xfrm>
            <a:off x="-12700" y="0"/>
            <a:ext cx="165100" cy="6884988"/>
          </a:xfrm>
          <a:prstGeom prst="rect">
            <a:avLst/>
          </a:prstGeom>
          <a:gradFill rotWithShape="1">
            <a:gsLst>
              <a:gs pos="0">
                <a:srgbClr val="4A9ACC">
                  <a:gamma/>
                  <a:shade val="28627"/>
                  <a:invGamma/>
                </a:srgbClr>
              </a:gs>
              <a:gs pos="100000">
                <a:srgbClr val="4A9ACC"/>
              </a:gs>
            </a:gsLst>
            <a:lin ang="18900000" scaled="1"/>
          </a:gra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3" name="Rectangle 29"/>
          <p:cNvSpPr>
            <a:spLocks noChangeArrowheads="1"/>
          </p:cNvSpPr>
          <p:nvPr userDrawn="1"/>
        </p:nvSpPr>
        <p:spPr bwMode="gray">
          <a:xfrm>
            <a:off x="288925" y="0"/>
            <a:ext cx="92075" cy="6865938"/>
          </a:xfrm>
          <a:prstGeom prst="rect">
            <a:avLst/>
          </a:prstGeom>
          <a:solidFill>
            <a:srgbClr val="4A9ACC">
              <a:alpha val="53999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" name="Rectangle 30"/>
          <p:cNvSpPr>
            <a:spLocks noChangeArrowheads="1"/>
          </p:cNvSpPr>
          <p:nvPr userDrawn="1"/>
        </p:nvSpPr>
        <p:spPr bwMode="gray">
          <a:xfrm flipH="1">
            <a:off x="304800" y="0"/>
            <a:ext cx="76200" cy="6872605"/>
          </a:xfrm>
          <a:prstGeom prst="rect">
            <a:avLst/>
          </a:prstGeom>
          <a:solidFill>
            <a:srgbClr val="4A9ACC">
              <a:alpha val="37000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3962400" y="6705600"/>
            <a:ext cx="6096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7F7F7F"/>
                </a:solidFill>
                <a:latin typeface="Comic Sans MS" panose="030F0702030302020204" pitchFamily="66" charset="0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7" name="页脚占位符 2"/>
          <p:cNvSpPr>
            <a:spLocks noGrp="1"/>
          </p:cNvSpPr>
          <p:nvPr>
            <p:ph type="ftr" sz="quarter" idx="3"/>
          </p:nvPr>
        </p:nvSpPr>
        <p:spPr>
          <a:xfrm>
            <a:off x="4495800" y="6705600"/>
            <a:ext cx="381000" cy="152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32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-15240" y="1696085"/>
            <a:ext cx="63627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1813E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重庆理工大学</a:t>
            </a:r>
            <a:endParaRPr lang="zh-CN" altLang="en-US" sz="2000">
              <a:solidFill>
                <a:srgbClr val="1813E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000">
                <a:solidFill>
                  <a:srgbClr val="1813E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通信工程系</a:t>
            </a:r>
            <a:endParaRPr lang="zh-CN" altLang="en-US" sz="2000">
              <a:solidFill>
                <a:srgbClr val="1813E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zh-CN" altLang="en-US" sz="3600" b="1" kern="1200" dirty="0">
          <a:ln w="6350">
            <a:noFill/>
          </a:ln>
          <a:solidFill>
            <a:srgbClr val="00206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060"/>
          </a:solidFill>
          <a:latin typeface="Corbel" panose="020B0503020204020204" pitchFamily="34" charset="0"/>
          <a:ea typeface="华文楷体" panose="020106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060"/>
          </a:solidFill>
          <a:latin typeface="Corbel" panose="020B0503020204020204" pitchFamily="34" charset="0"/>
          <a:ea typeface="华文楷体" panose="020106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060"/>
          </a:solidFill>
          <a:latin typeface="Corbel" panose="020B0503020204020204" pitchFamily="34" charset="0"/>
          <a:ea typeface="华文楷体" panose="020106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060"/>
          </a:solidFill>
          <a:latin typeface="Corbel" panose="020B0503020204020204" pitchFamily="34" charset="0"/>
          <a:ea typeface="华文楷体" panose="020106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9pPr>
    </p:titleStyle>
    <p:bodyStyle>
      <a:lvl1pPr marL="571500" indent="-571500" algn="l" rtl="0" eaLnBrk="0" fontAlgn="base" hangingPunct="0">
        <a:spcBef>
          <a:spcPct val="20000"/>
        </a:spcBef>
        <a:spcAft>
          <a:spcPct val="0"/>
        </a:spcAft>
        <a:buAutoNum type="ea1JpnChsDbPeriod"/>
        <a:defRPr sz="2800" b="1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Comic Sans MS" panose="030F0702030302020204" pitchFamily="66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Comic Sans MS" panose="030F0702030302020204" pitchFamily="66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Comic Sans MS" panose="030F0702030302020204" pitchFamily="66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Comic Sans MS" panose="030F0702030302020204" pitchFamily="66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.xml"/><Relationship Id="rId2" Type="http://schemas.openxmlformats.org/officeDocument/2006/relationships/slide" Target="slide13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slide" Target="slide18.xml"/><Relationship Id="rId1" Type="http://schemas.openxmlformats.org/officeDocument/2006/relationships/slide" Target="slide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21.jpeg"/><Relationship Id="rId2" Type="http://schemas.openxmlformats.org/officeDocument/2006/relationships/tags" Target="../tags/tag2.xml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slide" Target="slide1.xml"/><Relationship Id="rId1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5.wmf"/><Relationship Id="rId1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wmf"/><Relationship Id="rId8" Type="http://schemas.openxmlformats.org/officeDocument/2006/relationships/oleObject" Target="../embeddings/oleObject5.bin"/><Relationship Id="rId7" Type="http://schemas.openxmlformats.org/officeDocument/2006/relationships/tags" Target="../tags/tag17.x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4.bin"/><Relationship Id="rId4" Type="http://schemas.openxmlformats.org/officeDocument/2006/relationships/tags" Target="../tags/tag16.xml"/><Relationship Id="rId3" Type="http://schemas.openxmlformats.org/officeDocument/2006/relationships/image" Target="../media/image32.wmf"/><Relationship Id="rId2" Type="http://schemas.openxmlformats.org/officeDocument/2006/relationships/oleObject" Target="../embeddings/oleObject3.bin"/><Relationship Id="rId12" Type="http://schemas.openxmlformats.org/officeDocument/2006/relationships/notesSlide" Target="../notesSlides/notesSlide24.xml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slide" Target="slide1.xml"/><Relationship Id="rId2" Type="http://schemas.openxmlformats.org/officeDocument/2006/relationships/slide" Target="slide8.xml"/><Relationship Id="rId1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slide" Target="slide1.xml"/><Relationship Id="rId1" Type="http://schemas.openxmlformats.org/officeDocument/2006/relationships/image" Target="../media/image42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slide" Target="slide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slide" Target="slide1.xml"/><Relationship Id="rId2" Type="http://schemas.openxmlformats.org/officeDocument/2006/relationships/image" Target="../media/image48.wmf"/><Relationship Id="rId1" Type="http://schemas.openxmlformats.org/officeDocument/2006/relationships/oleObject" Target="../embeddings/oleObject6.bin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slide" Target="slide1.xml"/><Relationship Id="rId1" Type="http://schemas.openxmlformats.org/officeDocument/2006/relationships/slide" Target="slide4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2.xml"/><Relationship Id="rId4" Type="http://schemas.openxmlformats.org/officeDocument/2006/relationships/slide" Target="slide1.xml"/><Relationship Id="rId3" Type="http://schemas.openxmlformats.org/officeDocument/2006/relationships/slide" Target="slide51.xml"/><Relationship Id="rId2" Type="http://schemas.openxmlformats.org/officeDocument/2006/relationships/slide" Target="slide50.xml"/><Relationship Id="rId1" Type="http://schemas.openxmlformats.org/officeDocument/2006/relationships/slide" Target="slide4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.xml"/><Relationship Id="rId1" Type="http://schemas.openxmlformats.org/officeDocument/2006/relationships/slide" Target="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3.xml"/><Relationship Id="rId1" Type="http://schemas.openxmlformats.org/officeDocument/2006/relationships/slide" Target="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.xml"/><Relationship Id="rId1" Type="http://schemas.openxmlformats.org/officeDocument/2006/relationships/slide" Target="slide48.xml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0.xml"/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slide" Target="slide56.xml"/><Relationship Id="rId3" Type="http://schemas.openxmlformats.org/officeDocument/2006/relationships/slide" Target="slide55.xml"/><Relationship Id="rId2" Type="http://schemas.openxmlformats.org/officeDocument/2006/relationships/slide" Target="slide54.xml"/><Relationship Id="rId1" Type="http://schemas.openxmlformats.org/officeDocument/2006/relationships/slide" Target="slide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slide" Target="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slide" Target="slide5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wmf"/><Relationship Id="rId1" Type="http://schemas.openxmlformats.org/officeDocument/2006/relationships/oleObject" Target="../embeddings/oleObject7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slide" Target="slide1.xml"/><Relationship Id="rId7" Type="http://schemas.openxmlformats.org/officeDocument/2006/relationships/slide" Target="slide67.xml"/><Relationship Id="rId6" Type="http://schemas.openxmlformats.org/officeDocument/2006/relationships/slide" Target="slide64.xml"/><Relationship Id="rId5" Type="http://schemas.openxmlformats.org/officeDocument/2006/relationships/slide" Target="slide61.xml"/><Relationship Id="rId4" Type="http://schemas.openxmlformats.org/officeDocument/2006/relationships/slide" Target="slide60.xml"/><Relationship Id="rId3" Type="http://schemas.openxmlformats.org/officeDocument/2006/relationships/slide" Target="slide63.xml"/><Relationship Id="rId2" Type="http://schemas.openxmlformats.org/officeDocument/2006/relationships/slide" Target="slide59.xml"/><Relationship Id="rId10" Type="http://schemas.openxmlformats.org/officeDocument/2006/relationships/notesSlide" Target="../notesSlides/notesSlide55.xml"/><Relationship Id="rId1" Type="http://schemas.openxmlformats.org/officeDocument/2006/relationships/slide" Target="slide5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slide" Target="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slide" Target="slide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slide" Target="slide5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6.xml"/><Relationship Id="rId2" Type="http://schemas.openxmlformats.org/officeDocument/2006/relationships/slide" Target="slide57.xml"/><Relationship Id="rId1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slide" Target="slide57.xml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wmf"/><Relationship Id="rId2" Type="http://schemas.openxmlformats.org/officeDocument/2006/relationships/oleObject" Target="../embeddings/oleObject8.bin"/><Relationship Id="rId1" Type="http://schemas.openxmlformats.org/officeDocument/2006/relationships/image" Target="../media/image53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2.xml"/><Relationship Id="rId2" Type="http://schemas.openxmlformats.org/officeDocument/2006/relationships/slide" Target="slide57.xml"/><Relationship Id="rId1" Type="http://schemas.openxmlformats.org/officeDocument/2006/relationships/image" Target="../media/image55.w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6.wmf"/><Relationship Id="rId1" Type="http://schemas.openxmlformats.org/officeDocument/2006/relationships/oleObject" Target="../embeddings/oleObject9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slide" Target="slide5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slide" Target="slide3.xml"/><Relationship Id="rId1" Type="http://schemas.openxmlformats.org/officeDocument/2006/relationships/image" Target="../media/image13.jpeg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2.xml"/><Relationship Id="rId4" Type="http://schemas.openxmlformats.org/officeDocument/2006/relationships/slide" Target="slide74.xml"/><Relationship Id="rId3" Type="http://schemas.openxmlformats.org/officeDocument/2006/relationships/slide" Target="slide73.xml"/><Relationship Id="rId2" Type="http://schemas.openxmlformats.org/officeDocument/2006/relationships/slide" Target="slide72.xml"/><Relationship Id="rId1" Type="http://schemas.openxmlformats.org/officeDocument/2006/relationships/slide" Target="slide71.xml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9.xml"/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8.wmf"/><Relationship Id="rId3" Type="http://schemas.openxmlformats.org/officeDocument/2006/relationships/oleObject" Target="../embeddings/oleObject10.bin"/><Relationship Id="rId2" Type="http://schemas.openxmlformats.org/officeDocument/2006/relationships/image" Target="NULL" TargetMode="External"/><Relationship Id="rId1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7.xml"/><Relationship Id="rId1" Type="http://schemas.openxmlformats.org/officeDocument/2006/relationships/slide" Target="slide7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3.xml"/><Relationship Id="rId3" Type="http://schemas.openxmlformats.org/officeDocument/2006/relationships/slideLayout" Target="../slideLayouts/slideLayout2.xml"/><Relationship Id="rId2" Type="http://schemas.openxmlformats.org/officeDocument/2006/relationships/slide" Target="slide77.xml"/><Relationship Id="rId1" Type="http://schemas.openxmlformats.org/officeDocument/2006/relationships/slide" Target="slide76.xml"/></Relationships>
</file>

<file path=ppt/slides/_rels/slide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4.xml"/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wmf"/><Relationship Id="rId2" Type="http://schemas.openxmlformats.org/officeDocument/2006/relationships/oleObject" Target="../embeddings/oleObject11.bin"/><Relationship Id="rId1" Type="http://schemas.openxmlformats.org/officeDocument/2006/relationships/slide" Target="slide7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6.xml"/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1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60.wmf"/><Relationship Id="rId1" Type="http://schemas.openxmlformats.org/officeDocument/2006/relationships/oleObject" Target="../embeddings/oleObject12.bin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3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4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5.wmf"/><Relationship Id="rId1" Type="http://schemas.openxmlformats.org/officeDocument/2006/relationships/oleObject" Target="../embeddings/oleObject15.bin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slide" Target="slide1.xml"/><Relationship Id="rId7" Type="http://schemas.openxmlformats.org/officeDocument/2006/relationships/slide" Target="slide82.xml"/><Relationship Id="rId6" Type="http://schemas.openxmlformats.org/officeDocument/2006/relationships/slide" Target="slide79.xml"/><Relationship Id="rId5" Type="http://schemas.openxmlformats.org/officeDocument/2006/relationships/slide" Target="slide75.xml"/><Relationship Id="rId4" Type="http://schemas.openxmlformats.org/officeDocument/2006/relationships/slide" Target="slide70.xml"/><Relationship Id="rId3" Type="http://schemas.openxmlformats.org/officeDocument/2006/relationships/slide" Target="slide44.xml"/><Relationship Id="rId2" Type="http://schemas.openxmlformats.org/officeDocument/2006/relationships/slide" Target="slide10.xml"/><Relationship Id="rId1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77225" cy="685800"/>
          </a:xfrm>
        </p:spPr>
        <p:txBody>
          <a:bodyPr vert="horz" wrap="square" lIns="91440" tIns="45720" rIns="91440" bIns="45720" anchor="ctr"/>
          <a:lstStyle/>
          <a:p>
            <a:pPr algn="ctr" eaLnBrk="1" hangingPunct="1">
              <a:spcBef>
                <a:spcPts val="1200"/>
              </a:spcBef>
            </a:pP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第四章 总线技术与总线标准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xfrm>
            <a:off x="448310" y="762000"/>
            <a:ext cx="8484870" cy="5867400"/>
          </a:xfrm>
        </p:spPr>
        <p:txBody>
          <a:bodyPr vert="horz" wrap="square" lIns="0" tIns="0" rIns="0" bIns="0" numCol="1" anchor="t" anchorCtr="0" compatLnSpc="1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dirty="0">
                <a:ea typeface="华文细黑" panose="02010600040101010101" pitchFamily="2" charset="-122"/>
              </a:rPr>
              <a:t>4.1 </a:t>
            </a:r>
            <a:r>
              <a:rPr lang="zh-CN" altLang="en-US" dirty="0">
                <a:ea typeface="华文细黑" panose="02010600040101010101" pitchFamily="2" charset="-122"/>
              </a:rPr>
              <a:t>总线技术</a:t>
            </a:r>
            <a:endParaRPr lang="en-US" altLang="zh-CN" sz="3200" dirty="0">
              <a:ea typeface="华文细黑" panose="02010600040101010101" pitchFamily="2" charset="-122"/>
            </a:endParaRPr>
          </a:p>
          <a:p>
            <a:pPr marL="1162050" lvl="2" indent="-414020" eaLnBrk="1" hangingPunct="1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zh-CN" sz="2800" dirty="0">
                <a:solidFill>
                  <a:srgbClr val="000099"/>
                </a:solidFill>
              </a:rPr>
              <a:t>总线</a:t>
            </a:r>
            <a:r>
              <a:rPr lang="zh-CN" altLang="en-US" sz="2800" dirty="0">
                <a:solidFill>
                  <a:srgbClr val="000099"/>
                </a:solidFill>
              </a:rPr>
              <a:t>基础</a:t>
            </a:r>
            <a:endParaRPr lang="en-US" altLang="zh-CN" sz="2000" dirty="0">
              <a:solidFill>
                <a:srgbClr val="000099"/>
              </a:solidFill>
            </a:endParaRPr>
          </a:p>
          <a:p>
            <a:pPr marL="1162050" lvl="2" indent="-414020" eaLnBrk="1" hangingPunct="1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000099"/>
                </a:solidFill>
              </a:rPr>
              <a:t>总线组织</a:t>
            </a:r>
            <a:endParaRPr lang="en-US" altLang="zh-CN" sz="2800" dirty="0">
              <a:solidFill>
                <a:srgbClr val="000099"/>
              </a:solidFill>
            </a:endParaRPr>
          </a:p>
          <a:p>
            <a:pPr marL="1162050" lvl="2" indent="-414020" eaLnBrk="1" hangingPunct="1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zh-CN" sz="2800" dirty="0">
                <a:solidFill>
                  <a:srgbClr val="000099"/>
                </a:solidFill>
              </a:rPr>
              <a:t>总线仲裁</a:t>
            </a:r>
            <a:endParaRPr lang="en-US" altLang="zh-CN" sz="2800" dirty="0">
              <a:solidFill>
                <a:srgbClr val="000099"/>
              </a:solidFill>
            </a:endParaRPr>
          </a:p>
          <a:p>
            <a:pPr marL="1162050" lvl="2" indent="-414020" eaLnBrk="1" hangingPunct="1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zh-CN" sz="2800" dirty="0">
                <a:solidFill>
                  <a:srgbClr val="000099"/>
                </a:solidFill>
              </a:rPr>
              <a:t>总线操作与时序</a:t>
            </a:r>
            <a:r>
              <a:rPr lang="en-US" altLang="zh-CN" sz="2800" dirty="0">
                <a:solidFill>
                  <a:srgbClr val="000099"/>
                </a:solidFill>
              </a:rPr>
              <a:t> </a:t>
            </a:r>
            <a:endParaRPr lang="en-US" altLang="zh-CN" sz="2800" dirty="0">
              <a:solidFill>
                <a:srgbClr val="000099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dirty="0">
                <a:ea typeface="华文细黑" panose="02010600040101010101" pitchFamily="2" charset="-122"/>
              </a:rPr>
              <a:t>4.2 </a:t>
            </a:r>
            <a:r>
              <a:rPr lang="zh-CN" altLang="en-US" dirty="0">
                <a:ea typeface="华文细黑" panose="02010600040101010101" pitchFamily="2" charset="-122"/>
              </a:rPr>
              <a:t>常见总线标准</a:t>
            </a:r>
            <a:endParaRPr lang="en-US" altLang="zh-CN" sz="3200" dirty="0">
              <a:ea typeface="华文细黑" panose="02010600040101010101" pitchFamily="2" charset="-122"/>
            </a:endParaRPr>
          </a:p>
          <a:p>
            <a:pPr marL="1162050" lvl="2" indent="-414020" eaLnBrk="1" hangingPunct="1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00099"/>
                </a:solidFill>
              </a:rPr>
              <a:t>并行总线标准</a:t>
            </a:r>
            <a:endParaRPr lang="en-US" altLang="zh-CN" sz="2800" dirty="0">
              <a:solidFill>
                <a:srgbClr val="000099"/>
              </a:solidFill>
            </a:endParaRPr>
          </a:p>
          <a:p>
            <a:pPr marL="1162050" lvl="2" indent="-414020" eaLnBrk="1" hangingPunct="1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zh-CN" dirty="0">
                <a:solidFill>
                  <a:srgbClr val="000099"/>
                </a:solidFill>
              </a:rPr>
              <a:t>串行总线</a:t>
            </a:r>
            <a:r>
              <a:rPr lang="zh-CN" altLang="en-US" dirty="0">
                <a:solidFill>
                  <a:srgbClr val="000099"/>
                </a:solidFill>
              </a:rPr>
              <a:t>标准</a:t>
            </a:r>
            <a:endParaRPr lang="en-US" altLang="zh-CN" dirty="0">
              <a:solidFill>
                <a:srgbClr val="003399"/>
              </a:solidFill>
            </a:endParaRPr>
          </a:p>
        </p:txBody>
      </p:sp>
      <p:sp>
        <p:nvSpPr>
          <p:cNvPr id="42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43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44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zh-CN" altLang="en-US" sz="2400" dirty="0">
                <a:latin typeface="Comic Sans MS" panose="030F0702030302020204" pitchFamily="66" charset="0"/>
                <a:ea typeface="隶书" panose="02010509060101010101" pitchFamily="49" charset="-122"/>
              </a:rPr>
              <a:t>总线分类</a:t>
            </a:r>
            <a:endParaRPr lang="zh-CN" altLang="en-US" sz="24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6" name="Oval 21"/>
          <p:cNvSpPr/>
          <p:nvPr/>
        </p:nvSpPr>
        <p:spPr>
          <a:xfrm>
            <a:off x="2481263" y="1776413"/>
            <a:ext cx="2071687" cy="1000125"/>
          </a:xfrm>
          <a:prstGeom prst="ellipse">
            <a:avLst/>
          </a:prstGeom>
          <a:solidFill>
            <a:srgbClr val="7030A0"/>
          </a:solidFill>
          <a:ln w="9525">
            <a:noFill/>
          </a:ln>
        </p:spPr>
        <p:txBody>
          <a:bodyPr wrap="none" anchor="ctr"/>
          <a:lstStyle/>
          <a:p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7" name="Oval 19"/>
          <p:cNvSpPr/>
          <p:nvPr/>
        </p:nvSpPr>
        <p:spPr>
          <a:xfrm>
            <a:off x="2552700" y="776288"/>
            <a:ext cx="1714500" cy="1071562"/>
          </a:xfrm>
          <a:prstGeom prst="ellipse">
            <a:avLst/>
          </a:prstGeom>
          <a:solidFill>
            <a:srgbClr val="0070C0"/>
          </a:solidFill>
          <a:ln w="9525">
            <a:noFill/>
          </a:ln>
        </p:spPr>
        <p:txBody>
          <a:bodyPr wrap="none" anchor="ctr"/>
          <a:lstStyle/>
          <a:p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9" name="Text Box 12"/>
          <p:cNvSpPr txBox="1"/>
          <p:nvPr/>
        </p:nvSpPr>
        <p:spPr>
          <a:xfrm>
            <a:off x="338138" y="1428750"/>
            <a:ext cx="2087562" cy="8159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>
              <a:lnSpc>
                <a:spcPct val="110000"/>
              </a:lnSpc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按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所处位置</a:t>
            </a:r>
            <a:endParaRPr lang="zh-CN" altLang="en-US" sz="2400" b="1" dirty="0">
              <a:solidFill>
                <a:schemeClr val="accent2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>
              <a:lnSpc>
                <a:spcPct val="110000"/>
              </a:lnSpc>
            </a:pPr>
            <a:r>
              <a:rPr lang="en-US" altLang="zh-CN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(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数据传送范围</a:t>
            </a:r>
            <a:r>
              <a:rPr lang="en-US" altLang="zh-CN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)</a:t>
            </a:r>
            <a:endParaRPr lang="en-US" altLang="zh-CN" sz="2400" b="1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" name="Text Box 15"/>
          <p:cNvSpPr txBox="1"/>
          <p:nvPr/>
        </p:nvSpPr>
        <p:spPr>
          <a:xfrm>
            <a:off x="2714625" y="862013"/>
            <a:ext cx="1770063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Comic Sans MS" panose="030F0702030302020204" pitchFamily="66" charset="0"/>
              </a:rPr>
              <a:t>片上总线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1" name="Rectangle 16"/>
          <p:cNvSpPr/>
          <p:nvPr/>
        </p:nvSpPr>
        <p:spPr>
          <a:xfrm>
            <a:off x="2671763" y="1333500"/>
            <a:ext cx="4805362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Comic Sans MS" panose="030F0702030302020204" pitchFamily="66" charset="0"/>
              </a:rPr>
              <a:t>芯片总线</a:t>
            </a:r>
            <a:r>
              <a:rPr lang="zh-CN" altLang="en-US" b="1" dirty="0">
                <a:latin typeface="Comic Sans MS" panose="030F0702030302020204" pitchFamily="66" charset="0"/>
              </a:rPr>
              <a:t>（片间总线、元件级总线）</a:t>
            </a:r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12" name="Rectangle 17"/>
          <p:cNvSpPr/>
          <p:nvPr/>
        </p:nvSpPr>
        <p:spPr>
          <a:xfrm>
            <a:off x="2662238" y="1785938"/>
            <a:ext cx="412273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Comic Sans MS" panose="030F0702030302020204" pitchFamily="66" charset="0"/>
              </a:rPr>
              <a:t>系统内总线</a:t>
            </a:r>
            <a:r>
              <a:rPr lang="zh-CN" altLang="en-US" b="1" dirty="0">
                <a:latin typeface="Comic Sans MS" panose="030F0702030302020204" pitchFamily="66" charset="0"/>
              </a:rPr>
              <a:t>（插板级总线）</a:t>
            </a:r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13" name="Rectangle 18"/>
          <p:cNvSpPr/>
          <p:nvPr/>
        </p:nvSpPr>
        <p:spPr>
          <a:xfrm>
            <a:off x="2651125" y="2305050"/>
            <a:ext cx="324961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Comic Sans MS" panose="030F0702030302020204" pitchFamily="66" charset="0"/>
              </a:rPr>
              <a:t>系统外总线</a:t>
            </a:r>
            <a:r>
              <a:rPr lang="zh-CN" altLang="en-US" b="1" dirty="0">
                <a:latin typeface="Comic Sans MS" panose="030F0702030302020204" pitchFamily="66" charset="0"/>
              </a:rPr>
              <a:t>（通信总线）</a:t>
            </a:r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14" name="AutoShape 20"/>
          <p:cNvSpPr/>
          <p:nvPr/>
        </p:nvSpPr>
        <p:spPr>
          <a:xfrm>
            <a:off x="6400800" y="720725"/>
            <a:ext cx="2536825" cy="1365250"/>
          </a:xfrm>
          <a:prstGeom prst="cloudCallout">
            <a:avLst>
              <a:gd name="adj1" fmla="val -163088"/>
              <a:gd name="adj2" fmla="val -12208"/>
            </a:avLst>
          </a:prstGeom>
          <a:solidFill>
            <a:srgbClr val="0070C0"/>
          </a:solidFill>
          <a:ln w="9525">
            <a:noFill/>
          </a:ln>
        </p:spPr>
        <p:txBody>
          <a:bodyPr lIns="0" tIns="0" rIns="0" bIns="0"/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Comic Sans MS" panose="030F0702030302020204" pitchFamily="66" charset="0"/>
              </a:rPr>
              <a:t>非通用总线（与具体芯片有关）</a:t>
            </a:r>
            <a:endParaRPr lang="zh-CN" altLang="en-US" sz="2400" b="1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AutoShape 22"/>
          <p:cNvSpPr/>
          <p:nvPr/>
        </p:nvSpPr>
        <p:spPr>
          <a:xfrm>
            <a:off x="5929630" y="2311400"/>
            <a:ext cx="3318510" cy="684530"/>
          </a:xfrm>
          <a:prstGeom prst="cloudCallout">
            <a:avLst>
              <a:gd name="adj1" fmla="val -115546"/>
              <a:gd name="adj2" fmla="val -77204"/>
            </a:avLst>
          </a:prstGeom>
          <a:solidFill>
            <a:srgbClr val="7030A0"/>
          </a:solidFill>
          <a:ln w="9525">
            <a:noFill/>
          </a:ln>
        </p:spPr>
        <p:txBody>
          <a:bodyPr/>
          <a:lstStyle/>
          <a:p>
            <a:r>
              <a:rPr lang="zh-CN" altLang="en-US" sz="2400" b="1" dirty="0">
                <a:solidFill>
                  <a:srgbClr val="92D050"/>
                </a:solidFill>
                <a:latin typeface="Comic Sans MS" panose="030F0702030302020204" pitchFamily="66" charset="0"/>
              </a:rPr>
              <a:t>通用标准总线</a:t>
            </a:r>
            <a:endParaRPr lang="zh-CN" altLang="en-US" sz="2400" b="1" dirty="0">
              <a:solidFill>
                <a:srgbClr val="92D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 Box 24"/>
          <p:cNvSpPr txBox="1"/>
          <p:nvPr/>
        </p:nvSpPr>
        <p:spPr>
          <a:xfrm>
            <a:off x="2667000" y="2971800"/>
            <a:ext cx="1851025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Comic Sans MS" panose="030F0702030302020204" pitchFamily="66" charset="0"/>
              </a:rPr>
              <a:t>地址总线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7" name="Text Box 25"/>
          <p:cNvSpPr txBox="1"/>
          <p:nvPr/>
        </p:nvSpPr>
        <p:spPr>
          <a:xfrm>
            <a:off x="2649538" y="3846513"/>
            <a:ext cx="1435100" cy="403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sz="2400" b="1" dirty="0">
                <a:latin typeface="Comic Sans MS" panose="030F0702030302020204" pitchFamily="66" charset="0"/>
              </a:rPr>
              <a:t>控制总线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9" name="Text Box 27"/>
          <p:cNvSpPr txBox="1"/>
          <p:nvPr/>
        </p:nvSpPr>
        <p:spPr>
          <a:xfrm>
            <a:off x="506413" y="3455988"/>
            <a:ext cx="1658937" cy="3810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>
              <a:lnSpc>
                <a:spcPct val="110000"/>
              </a:lnSpc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按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总线功能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0" name="Text Box 28"/>
          <p:cNvSpPr txBox="1"/>
          <p:nvPr/>
        </p:nvSpPr>
        <p:spPr>
          <a:xfrm>
            <a:off x="2667000" y="3348038"/>
            <a:ext cx="1851025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Comic Sans MS" panose="030F0702030302020204" pitchFamily="66" charset="0"/>
              </a:rPr>
              <a:t>数据总线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21" name="Text Box 6"/>
          <p:cNvSpPr txBox="1"/>
          <p:nvPr/>
        </p:nvSpPr>
        <p:spPr>
          <a:xfrm>
            <a:off x="2665413" y="4627563"/>
            <a:ext cx="17811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Comic Sans MS" panose="030F0702030302020204" pitchFamily="66" charset="0"/>
              </a:rPr>
              <a:t>并行总线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22" name="Text Box 7"/>
          <p:cNvSpPr txBox="1"/>
          <p:nvPr/>
        </p:nvSpPr>
        <p:spPr>
          <a:xfrm>
            <a:off x="2708275" y="5816600"/>
            <a:ext cx="1435100" cy="403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sz="2400" b="1" dirty="0">
                <a:latin typeface="Comic Sans MS" panose="030F0702030302020204" pitchFamily="66" charset="0"/>
              </a:rPr>
              <a:t>串行总线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24" name="Text Box 11"/>
          <p:cNvSpPr txBox="1"/>
          <p:nvPr/>
        </p:nvSpPr>
        <p:spPr>
          <a:xfrm>
            <a:off x="627063" y="5119688"/>
            <a:ext cx="1658937" cy="7731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>
              <a:lnSpc>
                <a:spcPct val="110000"/>
              </a:lnSpc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按</a:t>
            </a:r>
            <a:r>
              <a:rPr lang="zh-CN" altLang="en-US" sz="2400" b="1" dirty="0">
                <a:solidFill>
                  <a:schemeClr val="accent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数据格式</a:t>
            </a:r>
            <a:endParaRPr lang="zh-CN" altLang="en-US" sz="2400" b="1" dirty="0">
              <a:solidFill>
                <a:schemeClr val="accent2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5" name="Text Box 14"/>
          <p:cNvSpPr txBox="1"/>
          <p:nvPr/>
        </p:nvSpPr>
        <p:spPr>
          <a:xfrm>
            <a:off x="5761038" y="4884738"/>
            <a:ext cx="1935162" cy="8556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按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时序关系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>
              <a:lnSpc>
                <a:spcPct val="110000"/>
              </a:lnSpc>
            </a:pPr>
            <a:r>
              <a:rPr lang="en-US" altLang="zh-CN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(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握手方式</a:t>
            </a:r>
            <a:r>
              <a:rPr lang="en-US" altLang="zh-CN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)</a:t>
            </a:r>
            <a:endParaRPr lang="en-US" altLang="zh-CN" sz="2400" b="1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6" name="Text Box 34"/>
          <p:cNvSpPr txBox="1"/>
          <p:nvPr/>
        </p:nvSpPr>
        <p:spPr>
          <a:xfrm>
            <a:off x="4284663" y="4189413"/>
            <a:ext cx="140493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Comic Sans MS" panose="030F0702030302020204" pitchFamily="66" charset="0"/>
              </a:rPr>
              <a:t>同步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27" name="Text Box 35"/>
          <p:cNvSpPr txBox="1"/>
          <p:nvPr/>
        </p:nvSpPr>
        <p:spPr>
          <a:xfrm>
            <a:off x="4256088" y="5045075"/>
            <a:ext cx="14351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Comic Sans MS" panose="030F0702030302020204" pitchFamily="66" charset="0"/>
              </a:rPr>
              <a:t>异步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29" name="Text Box 37"/>
          <p:cNvSpPr txBox="1"/>
          <p:nvPr/>
        </p:nvSpPr>
        <p:spPr>
          <a:xfrm>
            <a:off x="4227513" y="4624388"/>
            <a:ext cx="140493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Comic Sans MS" panose="030F0702030302020204" pitchFamily="66" charset="0"/>
              </a:rPr>
              <a:t>半同步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30" name="Text Box 38"/>
          <p:cNvSpPr txBox="1"/>
          <p:nvPr/>
        </p:nvSpPr>
        <p:spPr>
          <a:xfrm>
            <a:off x="4335463" y="5602288"/>
            <a:ext cx="89693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Comic Sans MS" panose="030F0702030302020204" pitchFamily="66" charset="0"/>
              </a:rPr>
              <a:t>同步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31" name="Text Box 39"/>
          <p:cNvSpPr txBox="1"/>
          <p:nvPr/>
        </p:nvSpPr>
        <p:spPr>
          <a:xfrm>
            <a:off x="4313238" y="6019800"/>
            <a:ext cx="912812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Comic Sans MS" panose="030F0702030302020204" pitchFamily="66" charset="0"/>
              </a:rPr>
              <a:t>异步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33" name="AutoShape 41"/>
          <p:cNvSpPr/>
          <p:nvPr/>
        </p:nvSpPr>
        <p:spPr>
          <a:xfrm>
            <a:off x="5338763" y="4405313"/>
            <a:ext cx="285750" cy="1928812"/>
          </a:xfrm>
          <a:prstGeom prst="rightBrace">
            <a:avLst>
              <a:gd name="adj1" fmla="val 42781"/>
              <a:gd name="adj2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zh-CN" b="1" dirty="0">
              <a:latin typeface="Comic Sans MS" panose="030F0702030302020204" pitchFamily="66" charset="0"/>
            </a:endParaRPr>
          </a:p>
        </p:txBody>
      </p:sp>
      <p:sp>
        <p:nvSpPr>
          <p:cNvPr id="36" name="AutoShape 41"/>
          <p:cNvSpPr/>
          <p:nvPr/>
        </p:nvSpPr>
        <p:spPr>
          <a:xfrm rot="10800000">
            <a:off x="2266950" y="3133725"/>
            <a:ext cx="285750" cy="1000125"/>
          </a:xfrm>
          <a:prstGeom prst="rightBrace">
            <a:avLst>
              <a:gd name="adj1" fmla="val 42777"/>
              <a:gd name="adj2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zh-CN" b="1" dirty="0">
              <a:latin typeface="Comic Sans MS" panose="030F0702030302020204" pitchFamily="66" charset="0"/>
            </a:endParaRPr>
          </a:p>
        </p:txBody>
      </p:sp>
      <p:sp>
        <p:nvSpPr>
          <p:cNvPr id="37" name="AutoShape 41"/>
          <p:cNvSpPr/>
          <p:nvPr/>
        </p:nvSpPr>
        <p:spPr>
          <a:xfrm rot="10800000">
            <a:off x="2338388" y="990600"/>
            <a:ext cx="285750" cy="1643063"/>
          </a:xfrm>
          <a:prstGeom prst="rightBrace">
            <a:avLst>
              <a:gd name="adj1" fmla="val 42778"/>
              <a:gd name="adj2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zh-CN" b="1" dirty="0">
              <a:latin typeface="Comic Sans MS" panose="030F0702030302020204" pitchFamily="66" charset="0"/>
            </a:endParaRPr>
          </a:p>
        </p:txBody>
      </p:sp>
      <p:sp>
        <p:nvSpPr>
          <p:cNvPr id="38" name="AutoShape 41"/>
          <p:cNvSpPr/>
          <p:nvPr/>
        </p:nvSpPr>
        <p:spPr>
          <a:xfrm rot="10800000">
            <a:off x="2338388" y="4762500"/>
            <a:ext cx="285750" cy="1285875"/>
          </a:xfrm>
          <a:prstGeom prst="rightBrace">
            <a:avLst>
              <a:gd name="adj1" fmla="val 42770"/>
              <a:gd name="adj2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zh-CN" b="1" dirty="0">
              <a:latin typeface="Comic Sans MS" panose="030F0702030302020204" pitchFamily="66" charset="0"/>
            </a:endParaRPr>
          </a:p>
        </p:txBody>
      </p:sp>
      <p:sp>
        <p:nvSpPr>
          <p:cNvPr id="39" name="AutoShape 41"/>
          <p:cNvSpPr/>
          <p:nvPr/>
        </p:nvSpPr>
        <p:spPr>
          <a:xfrm rot="10800000">
            <a:off x="4052888" y="4333875"/>
            <a:ext cx="214312" cy="1000125"/>
          </a:xfrm>
          <a:prstGeom prst="rightBrace">
            <a:avLst>
              <a:gd name="adj1" fmla="val 42777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zh-CN" b="1" dirty="0">
              <a:latin typeface="Comic Sans MS" panose="030F0702030302020204" pitchFamily="66" charset="0"/>
            </a:endParaRPr>
          </a:p>
        </p:txBody>
      </p:sp>
      <p:sp>
        <p:nvSpPr>
          <p:cNvPr id="40" name="AutoShape 41"/>
          <p:cNvSpPr/>
          <p:nvPr/>
        </p:nvSpPr>
        <p:spPr>
          <a:xfrm rot="10800000">
            <a:off x="4124325" y="5762625"/>
            <a:ext cx="214313" cy="571500"/>
          </a:xfrm>
          <a:prstGeom prst="rightBrace">
            <a:avLst>
              <a:gd name="adj1" fmla="val 42765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zh-CN" b="1" dirty="0">
              <a:latin typeface="Comic Sans MS" panose="030F0702030302020204" pitchFamily="66" charset="0"/>
            </a:endParaRPr>
          </a:p>
        </p:txBody>
      </p:sp>
      <p:sp>
        <p:nvSpPr>
          <p:cNvPr id="32" name="Text Box 24"/>
          <p:cNvSpPr txBox="1"/>
          <p:nvPr/>
        </p:nvSpPr>
        <p:spPr>
          <a:xfrm>
            <a:off x="7086600" y="3052763"/>
            <a:ext cx="1851025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Comic Sans MS" panose="030F0702030302020204" pitchFamily="66" charset="0"/>
              </a:rPr>
              <a:t>单总线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34" name="Text Box 25"/>
          <p:cNvSpPr txBox="1"/>
          <p:nvPr/>
        </p:nvSpPr>
        <p:spPr>
          <a:xfrm>
            <a:off x="7069138" y="3927475"/>
            <a:ext cx="1435100" cy="403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sz="2400" b="1" dirty="0">
                <a:latin typeface="Comic Sans MS" panose="030F0702030302020204" pitchFamily="66" charset="0"/>
              </a:rPr>
              <a:t>多级总线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35" name="Text Box 27"/>
          <p:cNvSpPr txBox="1"/>
          <p:nvPr/>
        </p:nvSpPr>
        <p:spPr>
          <a:xfrm>
            <a:off x="4926013" y="3536950"/>
            <a:ext cx="1658937" cy="3810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>
              <a:lnSpc>
                <a:spcPct val="110000"/>
              </a:lnSpc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按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总线组织</a:t>
            </a:r>
            <a:endParaRPr lang="zh-CN" altLang="en-US" sz="2400" b="1" u="sng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1" name="Text Box 28"/>
          <p:cNvSpPr txBox="1"/>
          <p:nvPr/>
        </p:nvSpPr>
        <p:spPr>
          <a:xfrm>
            <a:off x="7086600" y="3429000"/>
            <a:ext cx="1851025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Comic Sans MS" panose="030F0702030302020204" pitchFamily="66" charset="0"/>
              </a:rPr>
              <a:t>双总线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42" name="AutoShape 41"/>
          <p:cNvSpPr/>
          <p:nvPr/>
        </p:nvSpPr>
        <p:spPr>
          <a:xfrm rot="10800000">
            <a:off x="6686550" y="3214688"/>
            <a:ext cx="285750" cy="1000125"/>
          </a:xfrm>
          <a:prstGeom prst="rightBrace">
            <a:avLst>
              <a:gd name="adj1" fmla="val 42777"/>
              <a:gd name="adj2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zh-CN" b="1" dirty="0">
              <a:latin typeface="Comic Sans MS" panose="030F0702030302020204" pitchFamily="66" charset="0"/>
            </a:endParaRPr>
          </a:p>
        </p:txBody>
      </p:sp>
      <p:sp>
        <p:nvSpPr>
          <p:cNvPr id="43" name="日期占位符 16"/>
          <p:cNvSpPr txBox="1">
            <a:spLocks noGrp="1"/>
          </p:cNvSpPr>
          <p:nvPr>
            <p:ph type="dt" sz="half" idx="10"/>
          </p:nvPr>
        </p:nvSpPr>
        <p:spPr bwMode="auto">
          <a:xfrm>
            <a:off x="8001000" y="6629400"/>
            <a:ext cx="1143000" cy="22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44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45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9" grpId="0"/>
      <p:bldP spid="10" grpId="0"/>
      <p:bldP spid="11" grpId="0"/>
      <p:bldP spid="12" grpId="0"/>
      <p:bldP spid="13" grpId="0"/>
      <p:bldP spid="14" grpId="0" bldLvl="0" animBg="1"/>
      <p:bldP spid="15" grpId="0" bldLvl="0" animBg="1"/>
      <p:bldP spid="16" grpId="0"/>
      <p:bldP spid="17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3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32" grpId="0"/>
      <p:bldP spid="34" grpId="0"/>
      <p:bldP spid="35" grpId="0"/>
      <p:bldP spid="41" grpId="0"/>
      <p:bldP spid="4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603250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常见的几种总线组织形式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pic>
        <p:nvPicPr>
          <p:cNvPr id="41989" name="Picture 4" descr="2t42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457200" y="990600"/>
            <a:ext cx="4038600" cy="1600200"/>
          </a:xfrm>
        </p:spPr>
      </p:pic>
      <p:pic>
        <p:nvPicPr>
          <p:cNvPr id="7" name="Picture 4" descr="2t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914400"/>
            <a:ext cx="4203700" cy="1752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4" descr="2t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052763"/>
            <a:ext cx="6211888" cy="38052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日期占位符 16"/>
          <p:cNvSpPr txBox="1"/>
          <p:nvPr/>
        </p:nvSpPr>
        <p:spPr>
          <a:xfrm>
            <a:off x="8001000" y="6629400"/>
            <a:ext cx="1143000" cy="228600"/>
          </a:xfrm>
          <a:prstGeom prst="rect">
            <a:avLst/>
          </a:prstGeom>
        </p:spPr>
        <p:txBody>
          <a:bodyPr lIns="0" tIns="0" rIns="0" bIns="0"/>
          <a:lstStyle/>
          <a:p>
            <a:pPr marR="0" defTabSz="914400"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1" kern="1200" cap="none" spc="0" normalizeH="0" baseline="0" noProof="0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778329"/>
            <a:ext cx="3657600" cy="18124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6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603250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几种总线组织形式的比较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type="body" sz="half" idx="1"/>
          </p:nvPr>
        </p:nvSpPr>
        <p:spPr>
          <a:xfrm>
            <a:off x="571500" y="609600"/>
            <a:ext cx="8572500" cy="6143625"/>
          </a:xfrm>
        </p:spPr>
        <p:txBody>
          <a:bodyPr vert="horz" wrap="square" lIns="0" tIns="0" rIns="0" bIns="0" numCol="1" anchor="t" anchorCtr="0" compatLnSpc="1"/>
          <a:lstStyle/>
          <a:p>
            <a:pPr marL="0" indent="0" eaLnBrk="1" hangingPunct="1">
              <a:buNone/>
            </a:pPr>
            <a:r>
              <a:rPr lang="en-US" altLang="zh-CN" sz="3200" dirty="0"/>
              <a:t>1</a:t>
            </a:r>
            <a:r>
              <a:rPr lang="zh-CN" altLang="en-US" sz="3200" dirty="0"/>
              <a:t>、单总线</a:t>
            </a:r>
            <a:endParaRPr lang="en-US" altLang="zh-CN" sz="3200" dirty="0"/>
          </a:p>
          <a:p>
            <a:pPr marL="357505" lvl="1" indent="4445" eaLnBrk="1" hangingPunct="1"/>
            <a:r>
              <a:rPr lang="zh-CN" altLang="en-US" dirty="0">
                <a:solidFill>
                  <a:srgbClr val="000099"/>
                </a:solidFill>
              </a:rPr>
              <a:t>特点</a:t>
            </a:r>
            <a:r>
              <a:rPr lang="zh-CN" altLang="en-US" dirty="0"/>
              <a:t>  存储器和</a:t>
            </a:r>
            <a:r>
              <a:rPr lang="en-US" altLang="en-US" dirty="0"/>
              <a:t>I/O</a:t>
            </a:r>
            <a:r>
              <a:rPr lang="zh-CN" altLang="en-US" dirty="0">
                <a:solidFill>
                  <a:srgbClr val="FF0000"/>
                </a:solidFill>
              </a:rPr>
              <a:t>分时</a:t>
            </a:r>
            <a:r>
              <a:rPr lang="zh-CN" altLang="en-US" dirty="0"/>
              <a:t>使用同一总线</a:t>
            </a:r>
            <a:endParaRPr lang="en-US" altLang="zh-CN" dirty="0"/>
          </a:p>
          <a:p>
            <a:pPr marL="357505" lvl="1" indent="4445" eaLnBrk="1" hangingPunct="1"/>
            <a:r>
              <a:rPr lang="zh-CN" altLang="en-US" dirty="0">
                <a:solidFill>
                  <a:srgbClr val="000099"/>
                </a:solidFill>
              </a:rPr>
              <a:t>优点</a:t>
            </a:r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zh-CN" altLang="en-US" dirty="0"/>
              <a:t>结构简单，成本低廉，易于扩充</a:t>
            </a:r>
            <a:endParaRPr lang="en-US" altLang="zh-CN" dirty="0"/>
          </a:p>
          <a:p>
            <a:pPr marL="357505" lvl="1" indent="4445" eaLnBrk="1" hangingPunct="1"/>
            <a:r>
              <a:rPr lang="zh-CN" altLang="en-US" dirty="0">
                <a:solidFill>
                  <a:srgbClr val="000099"/>
                </a:solidFill>
              </a:rPr>
              <a:t>缺点</a:t>
            </a:r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zh-CN" altLang="en-US" sz="2400" dirty="0"/>
              <a:t>带宽有限，传输率不高（可能造成物理长度过长）</a:t>
            </a:r>
            <a:endParaRPr lang="en-US" altLang="zh-CN" dirty="0"/>
          </a:p>
          <a:p>
            <a:pPr marL="0" indent="0" eaLnBrk="1" hangingPunct="1">
              <a:buNone/>
            </a:pPr>
            <a:r>
              <a:rPr lang="en-US" altLang="zh-CN" sz="3200" dirty="0"/>
              <a:t>2</a:t>
            </a:r>
            <a:r>
              <a:rPr lang="zh-CN" altLang="en-US" sz="3200" dirty="0"/>
              <a:t>、双总线</a:t>
            </a:r>
            <a:endParaRPr lang="en-US" altLang="zh-CN" sz="3200" dirty="0"/>
          </a:p>
          <a:p>
            <a:pPr marL="357505" lvl="1" indent="4445" eaLnBrk="1" hangingPunct="1"/>
            <a:r>
              <a:rPr lang="zh-CN" altLang="en-US" dirty="0">
                <a:solidFill>
                  <a:srgbClr val="000099"/>
                </a:solidFill>
              </a:rPr>
              <a:t>特点  </a:t>
            </a:r>
            <a:r>
              <a:rPr lang="zh-CN" altLang="en-US" dirty="0"/>
              <a:t>存储总线</a:t>
            </a:r>
            <a:r>
              <a:rPr lang="en-US" altLang="zh-CN" dirty="0"/>
              <a:t>+</a:t>
            </a:r>
            <a:r>
              <a:rPr lang="en-US" altLang="en-US" dirty="0"/>
              <a:t>I/O</a:t>
            </a:r>
            <a:r>
              <a:rPr lang="zh-CN" altLang="en-US" dirty="0"/>
              <a:t>总线</a:t>
            </a:r>
            <a:endParaRPr lang="en-US" altLang="zh-CN" dirty="0"/>
          </a:p>
          <a:p>
            <a:pPr marL="357505" lvl="1" indent="4445" eaLnBrk="1" hangingPunct="1"/>
            <a:r>
              <a:rPr lang="zh-CN" altLang="en-US" dirty="0">
                <a:solidFill>
                  <a:srgbClr val="000099"/>
                </a:solidFill>
              </a:rPr>
              <a:t>优点</a:t>
            </a:r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zh-CN" altLang="en-US" dirty="0"/>
              <a:t>提高了总线带宽和数据传输速率</a:t>
            </a:r>
            <a:endParaRPr lang="en-US" altLang="zh-CN" dirty="0"/>
          </a:p>
          <a:p>
            <a:pPr marL="357505" lvl="1" indent="4445" eaLnBrk="1" hangingPunct="1"/>
            <a:r>
              <a:rPr lang="zh-CN" altLang="en-US" dirty="0">
                <a:solidFill>
                  <a:srgbClr val="000099"/>
                </a:solidFill>
              </a:rPr>
              <a:t>缺点</a:t>
            </a:r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en-US" altLang="zh-CN" dirty="0"/>
              <a:t>CPU</a:t>
            </a:r>
            <a:r>
              <a:rPr lang="zh-CN" altLang="en-US" dirty="0"/>
              <a:t>繁忙</a:t>
            </a:r>
            <a:endParaRPr lang="en-US" altLang="zh-CN" dirty="0"/>
          </a:p>
          <a:p>
            <a:pPr marL="0" indent="0" eaLnBrk="1" hangingPunct="1">
              <a:buNone/>
            </a:pPr>
            <a:r>
              <a:rPr lang="en-US" altLang="zh-CN" sz="3200" dirty="0"/>
              <a:t>3</a:t>
            </a:r>
            <a:r>
              <a:rPr lang="zh-CN" altLang="en-US" sz="3200" dirty="0"/>
              <a:t>、多级总线</a:t>
            </a:r>
            <a:endParaRPr lang="en-US" altLang="zh-CN" sz="3200" dirty="0"/>
          </a:p>
          <a:p>
            <a:pPr marL="357505" lvl="1" indent="4445" eaLnBrk="1" hangingPunct="1"/>
            <a:r>
              <a:rPr lang="zh-CN" altLang="en-US" dirty="0">
                <a:solidFill>
                  <a:srgbClr val="000099"/>
                </a:solidFill>
              </a:rPr>
              <a:t>特点</a:t>
            </a:r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zh-CN" altLang="en-US" dirty="0"/>
              <a:t>高速外设和低速外设分开使用不同的总线</a:t>
            </a:r>
            <a:endParaRPr lang="en-US" altLang="zh-CN" dirty="0"/>
          </a:p>
          <a:p>
            <a:pPr marL="357505" lvl="1" indent="4445" eaLnBrk="1" hangingPunct="1"/>
            <a:r>
              <a:rPr lang="zh-CN" altLang="en-US" dirty="0">
                <a:solidFill>
                  <a:srgbClr val="000099"/>
                </a:solidFill>
              </a:rPr>
              <a:t>优点</a:t>
            </a:r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zh-CN" altLang="en-US" sz="2400" dirty="0"/>
              <a:t>高效，进一步提高系统的传输带宽和数据传输速率</a:t>
            </a:r>
            <a:endParaRPr lang="en-US" altLang="zh-CN" dirty="0"/>
          </a:p>
          <a:p>
            <a:pPr marL="357505" lvl="1" indent="4445" eaLnBrk="1" hangingPunct="1"/>
            <a:r>
              <a:rPr lang="zh-CN" altLang="en-US" dirty="0">
                <a:solidFill>
                  <a:srgbClr val="000099"/>
                </a:solidFill>
              </a:rPr>
              <a:t>缺点  </a:t>
            </a:r>
            <a:r>
              <a:rPr lang="zh-CN" altLang="en-US" dirty="0"/>
              <a:t>复杂</a:t>
            </a:r>
            <a:endParaRPr lang="en-US" altLang="zh-CN" dirty="0"/>
          </a:p>
        </p:txBody>
      </p:sp>
      <p:sp>
        <p:nvSpPr>
          <p:cNvPr id="10" name="左箭头 9">
            <a:hlinkClick r:id="rId1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日期占位符 16"/>
          <p:cNvSpPr txBox="1"/>
          <p:nvPr/>
        </p:nvSpPr>
        <p:spPr>
          <a:xfrm>
            <a:off x="8001000" y="6629400"/>
            <a:ext cx="1143000" cy="228600"/>
          </a:xfrm>
          <a:prstGeom prst="rect">
            <a:avLst/>
          </a:prstGeom>
        </p:spPr>
        <p:txBody>
          <a:bodyPr lIns="0" tIns="0" rIns="0" bIns="0"/>
          <a:lstStyle/>
          <a:p>
            <a:pPr marR="0" defTabSz="914400"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1" kern="1200" cap="none" spc="0" normalizeH="0" baseline="0" noProof="0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17"/>
          <p:cNvSpPr txBox="1">
            <a:spLocks noGrp="1"/>
          </p:cNvSpPr>
          <p:nvPr>
            <p:ph type="sldNum" sz="quarter" idx="4"/>
          </p:nvPr>
        </p:nvSpPr>
        <p:spPr>
          <a:xfrm>
            <a:off x="4038600" y="6629400"/>
            <a:ext cx="381000" cy="228600"/>
          </a:xfrm>
          <a:noFill/>
        </p:spPr>
        <p:txBody>
          <a:bodyPr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页脚占位符 18"/>
          <p:cNvSpPr txBox="1">
            <a:spLocks noGrp="1"/>
          </p:cNvSpPr>
          <p:nvPr>
            <p:ph type="ftr" sz="quarter" idx="3"/>
          </p:nvPr>
        </p:nvSpPr>
        <p:spPr>
          <a:xfrm>
            <a:off x="4343400" y="6629400"/>
            <a:ext cx="5334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3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/>
          </p:nvPr>
        </p:nvSpPr>
        <p:spPr>
          <a:xfrm>
            <a:off x="533400" y="152400"/>
            <a:ext cx="7772400" cy="609600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传统芯片总线（三总线）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1120775" y="990600"/>
            <a:ext cx="7650163" cy="2209800"/>
            <a:chOff x="562" y="624"/>
            <a:chExt cx="4819" cy="1392"/>
          </a:xfrm>
        </p:grpSpPr>
        <p:sp>
          <p:nvSpPr>
            <p:cNvPr id="38960" name="Rectangle 4"/>
            <p:cNvSpPr/>
            <p:nvPr/>
          </p:nvSpPr>
          <p:spPr>
            <a:xfrm>
              <a:off x="562" y="624"/>
              <a:ext cx="384" cy="768"/>
            </a:xfrm>
            <a:prstGeom prst="rect">
              <a:avLst/>
            </a:prstGeom>
            <a:solidFill>
              <a:srgbClr val="660033"/>
            </a:solidFill>
            <a:ln w="12700" cap="flat" cmpd="sng">
              <a:solidFill>
                <a:srgbClr val="66003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MPU</a:t>
              </a:r>
              <a:endParaRPr lang="en-US" altLang="zh-CN" b="1" dirty="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61" name="AutoShape 5"/>
            <p:cNvSpPr/>
            <p:nvPr/>
          </p:nvSpPr>
          <p:spPr>
            <a:xfrm>
              <a:off x="946" y="720"/>
              <a:ext cx="4032" cy="144"/>
            </a:xfrm>
            <a:prstGeom prst="rightArrow">
              <a:avLst>
                <a:gd name="adj1" fmla="val 60416"/>
                <a:gd name="adj2" fmla="val 155037"/>
              </a:avLst>
            </a:prstGeom>
            <a:solidFill>
              <a:srgbClr val="99CC00"/>
            </a:solidFill>
            <a:ln w="9525">
              <a:noFill/>
            </a:ln>
          </p:spPr>
          <p:txBody>
            <a:bodyPr wrap="none" anchor="ctr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62" name="AutoShape 6"/>
            <p:cNvSpPr/>
            <p:nvPr/>
          </p:nvSpPr>
          <p:spPr>
            <a:xfrm>
              <a:off x="1186" y="960"/>
              <a:ext cx="3792" cy="144"/>
            </a:xfrm>
            <a:prstGeom prst="rightArrow">
              <a:avLst>
                <a:gd name="adj1" fmla="val 60416"/>
                <a:gd name="adj2" fmla="val 145808"/>
              </a:avLst>
            </a:prstGeom>
            <a:solidFill>
              <a:srgbClr val="FF6600"/>
            </a:solidFill>
            <a:ln w="9525">
              <a:noFill/>
            </a:ln>
          </p:spPr>
          <p:txBody>
            <a:bodyPr wrap="none" anchor="ctr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63" name="AutoShape 7"/>
            <p:cNvSpPr/>
            <p:nvPr/>
          </p:nvSpPr>
          <p:spPr>
            <a:xfrm>
              <a:off x="1186" y="1152"/>
              <a:ext cx="3792" cy="144"/>
            </a:xfrm>
            <a:prstGeom prst="rightArrow">
              <a:avLst>
                <a:gd name="adj1" fmla="val 60416"/>
                <a:gd name="adj2" fmla="val 145808"/>
              </a:avLst>
            </a:prstGeom>
            <a:solidFill>
              <a:srgbClr val="3366FF"/>
            </a:solidFill>
            <a:ln w="9525">
              <a:noFill/>
            </a:ln>
          </p:spPr>
          <p:txBody>
            <a:bodyPr wrap="none" anchor="ctr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64" name="AutoShape 8"/>
            <p:cNvSpPr/>
            <p:nvPr/>
          </p:nvSpPr>
          <p:spPr>
            <a:xfrm>
              <a:off x="946" y="1152"/>
              <a:ext cx="288" cy="144"/>
            </a:xfrm>
            <a:prstGeom prst="leftArrow">
              <a:avLst>
                <a:gd name="adj1" fmla="val 14944"/>
                <a:gd name="adj2" fmla="val 169444"/>
              </a:avLst>
            </a:prstGeom>
            <a:solidFill>
              <a:srgbClr val="3366FF"/>
            </a:solidFill>
            <a:ln w="9525">
              <a:noFill/>
            </a:ln>
          </p:spPr>
          <p:txBody>
            <a:bodyPr wrap="none" anchor="ctr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65" name="AutoShape 9"/>
            <p:cNvSpPr/>
            <p:nvPr/>
          </p:nvSpPr>
          <p:spPr>
            <a:xfrm>
              <a:off x="946" y="960"/>
              <a:ext cx="288" cy="144"/>
            </a:xfrm>
            <a:prstGeom prst="leftArrow">
              <a:avLst>
                <a:gd name="adj1" fmla="val 14944"/>
                <a:gd name="adj2" fmla="val 169444"/>
              </a:avLst>
            </a:prstGeom>
            <a:solidFill>
              <a:srgbClr val="FF6600"/>
            </a:solidFill>
            <a:ln w="9525">
              <a:noFill/>
            </a:ln>
          </p:spPr>
          <p:txBody>
            <a:bodyPr wrap="none" anchor="ctr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66" name="Rectangle 10"/>
            <p:cNvSpPr/>
            <p:nvPr/>
          </p:nvSpPr>
          <p:spPr>
            <a:xfrm>
              <a:off x="1474" y="1728"/>
              <a:ext cx="576" cy="288"/>
            </a:xfrm>
            <a:prstGeom prst="rect">
              <a:avLst/>
            </a:prstGeom>
            <a:solidFill>
              <a:srgbClr val="993300"/>
            </a:solidFill>
            <a:ln w="12700" cap="flat" cmpd="sng">
              <a:solidFill>
                <a:srgbClr val="CC33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RAM</a:t>
              </a:r>
              <a:endParaRPr lang="en-US" altLang="zh-CN" b="1" dirty="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67" name="Rectangle 11"/>
            <p:cNvSpPr/>
            <p:nvPr/>
          </p:nvSpPr>
          <p:spPr>
            <a:xfrm>
              <a:off x="2194" y="1728"/>
              <a:ext cx="576" cy="288"/>
            </a:xfrm>
            <a:prstGeom prst="rect">
              <a:avLst/>
            </a:prstGeom>
            <a:solidFill>
              <a:srgbClr val="993300"/>
            </a:solidFill>
            <a:ln w="12700" cap="flat" cmpd="sng">
              <a:solidFill>
                <a:srgbClr val="CC33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solidFill>
                    <a:srgbClr val="FFFFFF"/>
                  </a:solidFill>
                  <a:latin typeface="Comic Sans MS" panose="030F0702030302020204" pitchFamily="66" charset="0"/>
                </a:rPr>
                <a:t>ROM</a:t>
              </a:r>
              <a:endParaRPr lang="en-US" altLang="zh-CN" b="1" dirty="0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68" name="Rectangle 12"/>
            <p:cNvSpPr/>
            <p:nvPr/>
          </p:nvSpPr>
          <p:spPr>
            <a:xfrm>
              <a:off x="2962" y="1728"/>
              <a:ext cx="576" cy="288"/>
            </a:xfrm>
            <a:prstGeom prst="rect">
              <a:avLst/>
            </a:pr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b="1" dirty="0">
                  <a:solidFill>
                    <a:srgbClr val="FFFFFF"/>
                  </a:solidFill>
                  <a:latin typeface="Comic Sans MS" panose="030F0702030302020204" pitchFamily="66" charset="0"/>
                  <a:ea typeface="黑体" panose="02010609060101010101" pitchFamily="2" charset="-122"/>
                </a:rPr>
                <a:t>I/O</a:t>
              </a:r>
              <a:r>
                <a:rPr lang="zh-CN" altLang="en-US" b="1" dirty="0">
                  <a:solidFill>
                    <a:srgbClr val="FFFFFF"/>
                  </a:solidFill>
                  <a:latin typeface="Comic Sans MS" panose="030F0702030302020204" pitchFamily="66" charset="0"/>
                  <a:ea typeface="黑体" panose="02010609060101010101" pitchFamily="2" charset="-122"/>
                </a:rPr>
                <a:t>接口</a:t>
              </a:r>
              <a:endParaRPr lang="zh-CN" altLang="en-US" b="1" dirty="0">
                <a:solidFill>
                  <a:srgbClr val="FFFFFF"/>
                </a:solidFill>
                <a:latin typeface="Comic Sans MS" panose="030F0702030302020204" pitchFamily="66" charset="0"/>
                <a:ea typeface="黑体" panose="02010609060101010101" pitchFamily="2" charset="-122"/>
              </a:endParaRPr>
            </a:p>
          </p:txBody>
        </p:sp>
        <p:sp>
          <p:nvSpPr>
            <p:cNvPr id="38969" name="Rectangle 13"/>
            <p:cNvSpPr/>
            <p:nvPr/>
          </p:nvSpPr>
          <p:spPr>
            <a:xfrm>
              <a:off x="4066" y="1728"/>
              <a:ext cx="576" cy="288"/>
            </a:xfrm>
            <a:prstGeom prst="rect">
              <a:avLst/>
            </a:pr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Comic Sans MS" panose="030F0702030302020204" pitchFamily="66" charset="0"/>
                  <a:ea typeface="黑体" panose="02010609060101010101" pitchFamily="2" charset="-122"/>
                </a:rPr>
                <a:t>外设</a:t>
              </a:r>
              <a:endParaRPr lang="zh-CN" altLang="en-US" b="1" dirty="0">
                <a:solidFill>
                  <a:srgbClr val="FFFFFF"/>
                </a:solidFill>
                <a:latin typeface="Comic Sans MS" panose="030F0702030302020204" pitchFamily="66" charset="0"/>
                <a:ea typeface="黑体" panose="02010609060101010101" pitchFamily="2" charset="-122"/>
              </a:endParaRPr>
            </a:p>
          </p:txBody>
        </p:sp>
        <p:sp>
          <p:nvSpPr>
            <p:cNvPr id="38970" name="AutoShape 14"/>
            <p:cNvSpPr/>
            <p:nvPr/>
          </p:nvSpPr>
          <p:spPr>
            <a:xfrm>
              <a:off x="1650" y="816"/>
              <a:ext cx="137" cy="936"/>
            </a:xfrm>
            <a:prstGeom prst="downArrow">
              <a:avLst>
                <a:gd name="adj1" fmla="val 66462"/>
                <a:gd name="adj2" fmla="val 133574"/>
              </a:avLst>
            </a:prstGeom>
            <a:solidFill>
              <a:srgbClr val="99CC00"/>
            </a:solidFill>
            <a:ln w="9525">
              <a:noFill/>
            </a:ln>
          </p:spPr>
          <p:txBody>
            <a:bodyPr wrap="none" anchor="ctr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71" name="AutoShape 15"/>
            <p:cNvSpPr/>
            <p:nvPr/>
          </p:nvSpPr>
          <p:spPr>
            <a:xfrm>
              <a:off x="2386" y="816"/>
              <a:ext cx="137" cy="936"/>
            </a:xfrm>
            <a:prstGeom prst="downArrow">
              <a:avLst>
                <a:gd name="adj1" fmla="val 66462"/>
                <a:gd name="adj2" fmla="val 133574"/>
              </a:avLst>
            </a:prstGeom>
            <a:solidFill>
              <a:srgbClr val="99CC00"/>
            </a:solidFill>
            <a:ln w="9525">
              <a:noFill/>
            </a:ln>
          </p:spPr>
          <p:txBody>
            <a:bodyPr wrap="none" anchor="ctr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72" name="AutoShape 16"/>
            <p:cNvSpPr/>
            <p:nvPr/>
          </p:nvSpPr>
          <p:spPr>
            <a:xfrm>
              <a:off x="3154" y="816"/>
              <a:ext cx="137" cy="936"/>
            </a:xfrm>
            <a:prstGeom prst="downArrow">
              <a:avLst>
                <a:gd name="adj1" fmla="val 66462"/>
                <a:gd name="adj2" fmla="val 133574"/>
              </a:avLst>
            </a:prstGeom>
            <a:solidFill>
              <a:srgbClr val="99CC00"/>
            </a:solidFill>
            <a:ln w="9525">
              <a:noFill/>
            </a:ln>
          </p:spPr>
          <p:txBody>
            <a:bodyPr wrap="none" anchor="ctr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73" name="AutoShape 17"/>
            <p:cNvSpPr/>
            <p:nvPr/>
          </p:nvSpPr>
          <p:spPr>
            <a:xfrm>
              <a:off x="1474" y="1248"/>
              <a:ext cx="144" cy="480"/>
            </a:xfrm>
            <a:prstGeom prst="upDownArrow">
              <a:avLst>
                <a:gd name="adj1" fmla="val 50000"/>
                <a:gd name="adj2" fmla="val 66666"/>
              </a:avLst>
            </a:prstGeom>
            <a:solidFill>
              <a:srgbClr val="3366FF"/>
            </a:solidFill>
            <a:ln w="9525">
              <a:noFill/>
            </a:ln>
          </p:spPr>
          <p:txBody>
            <a:bodyPr wrap="none" anchor="ctr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74" name="AutoShape 18"/>
            <p:cNvSpPr/>
            <p:nvPr/>
          </p:nvSpPr>
          <p:spPr>
            <a:xfrm>
              <a:off x="2194" y="1248"/>
              <a:ext cx="144" cy="480"/>
            </a:xfrm>
            <a:prstGeom prst="upDownArrow">
              <a:avLst>
                <a:gd name="adj1" fmla="val 50000"/>
                <a:gd name="adj2" fmla="val 66666"/>
              </a:avLst>
            </a:prstGeom>
            <a:solidFill>
              <a:srgbClr val="3366FF"/>
            </a:solidFill>
            <a:ln w="9525">
              <a:noFill/>
            </a:ln>
          </p:spPr>
          <p:txBody>
            <a:bodyPr wrap="none" anchor="ctr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75" name="AutoShape 19"/>
            <p:cNvSpPr/>
            <p:nvPr/>
          </p:nvSpPr>
          <p:spPr>
            <a:xfrm>
              <a:off x="2962" y="1248"/>
              <a:ext cx="144" cy="480"/>
            </a:xfrm>
            <a:prstGeom prst="upDownArrow">
              <a:avLst>
                <a:gd name="adj1" fmla="val 50000"/>
                <a:gd name="adj2" fmla="val 66666"/>
              </a:avLst>
            </a:prstGeom>
            <a:solidFill>
              <a:srgbClr val="3366FF"/>
            </a:solidFill>
            <a:ln w="9525">
              <a:noFill/>
            </a:ln>
          </p:spPr>
          <p:txBody>
            <a:bodyPr wrap="none" anchor="ctr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76" name="AutoShape 20"/>
            <p:cNvSpPr/>
            <p:nvPr/>
          </p:nvSpPr>
          <p:spPr>
            <a:xfrm>
              <a:off x="1850" y="1056"/>
              <a:ext cx="160" cy="664"/>
            </a:xfrm>
            <a:prstGeom prst="upDownArrow">
              <a:avLst>
                <a:gd name="adj1" fmla="val 59722"/>
                <a:gd name="adj2" fmla="val 48685"/>
              </a:avLst>
            </a:prstGeom>
            <a:solidFill>
              <a:srgbClr val="FF6600"/>
            </a:solidFill>
            <a:ln w="9525">
              <a:noFill/>
            </a:ln>
          </p:spPr>
          <p:txBody>
            <a:bodyPr wrap="none" anchor="ctr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77" name="AutoShape 21"/>
            <p:cNvSpPr/>
            <p:nvPr/>
          </p:nvSpPr>
          <p:spPr>
            <a:xfrm>
              <a:off x="2578" y="1056"/>
              <a:ext cx="160" cy="664"/>
            </a:xfrm>
            <a:prstGeom prst="upDownArrow">
              <a:avLst>
                <a:gd name="adj1" fmla="val 59722"/>
                <a:gd name="adj2" fmla="val 48685"/>
              </a:avLst>
            </a:prstGeom>
            <a:solidFill>
              <a:srgbClr val="FF6600"/>
            </a:solidFill>
            <a:ln w="9525">
              <a:noFill/>
            </a:ln>
          </p:spPr>
          <p:txBody>
            <a:bodyPr wrap="none" anchor="ctr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78" name="AutoShape 22"/>
            <p:cNvSpPr/>
            <p:nvPr/>
          </p:nvSpPr>
          <p:spPr>
            <a:xfrm>
              <a:off x="3346" y="1056"/>
              <a:ext cx="160" cy="664"/>
            </a:xfrm>
            <a:prstGeom prst="upDownArrow">
              <a:avLst>
                <a:gd name="adj1" fmla="val 59722"/>
                <a:gd name="adj2" fmla="val 48685"/>
              </a:avLst>
            </a:prstGeom>
            <a:solidFill>
              <a:srgbClr val="FF6600"/>
            </a:solidFill>
            <a:ln w="9525">
              <a:noFill/>
            </a:ln>
          </p:spPr>
          <p:txBody>
            <a:bodyPr wrap="none" anchor="ctr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79" name="AutoShape 23"/>
            <p:cNvSpPr/>
            <p:nvPr/>
          </p:nvSpPr>
          <p:spPr>
            <a:xfrm>
              <a:off x="3538" y="1802"/>
              <a:ext cx="528" cy="144"/>
            </a:xfrm>
            <a:prstGeom prst="leftRightArrow">
              <a:avLst>
                <a:gd name="adj1" fmla="val 50000"/>
                <a:gd name="adj2" fmla="val 73333"/>
              </a:avLst>
            </a:prstGeom>
            <a:solidFill>
              <a:srgbClr val="CC99FF"/>
            </a:solidFill>
            <a:ln w="9525">
              <a:noFill/>
            </a:ln>
          </p:spPr>
          <p:txBody>
            <a:bodyPr wrap="none" anchor="ctr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80" name="Text Box 24"/>
            <p:cNvSpPr txBox="1"/>
            <p:nvPr/>
          </p:nvSpPr>
          <p:spPr>
            <a:xfrm>
              <a:off x="4930" y="686"/>
              <a:ext cx="432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B050"/>
                  </a:solidFill>
                  <a:latin typeface="Comic Sans MS" panose="030F0702030302020204" pitchFamily="66" charset="0"/>
                </a:rPr>
                <a:t>AB</a:t>
              </a:r>
              <a:endParaRPr lang="en-US" altLang="zh-CN" sz="1600" b="1" dirty="0">
                <a:solidFill>
                  <a:srgbClr val="00B05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81" name="Text Box 25"/>
            <p:cNvSpPr txBox="1"/>
            <p:nvPr/>
          </p:nvSpPr>
          <p:spPr>
            <a:xfrm>
              <a:off x="4901" y="1134"/>
              <a:ext cx="480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DB</a:t>
              </a:r>
              <a:endParaRPr lang="en-US" altLang="zh-CN" sz="1600" b="1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82" name="Text Box 26"/>
            <p:cNvSpPr txBox="1"/>
            <p:nvPr/>
          </p:nvSpPr>
          <p:spPr>
            <a:xfrm>
              <a:off x="4930" y="936"/>
              <a:ext cx="432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CB</a:t>
              </a:r>
              <a:endParaRPr lang="en-US" altLang="zh-CN" sz="1600" b="1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85" name="Text Box 29"/>
          <p:cNvSpPr txBox="1"/>
          <p:nvPr/>
        </p:nvSpPr>
        <p:spPr>
          <a:xfrm>
            <a:off x="228600" y="3986213"/>
            <a:ext cx="2119313" cy="509587"/>
          </a:xfrm>
          <a:prstGeom prst="rect">
            <a:avLst/>
          </a:prstGeom>
          <a:noFill/>
          <a:ln w="12700">
            <a:noFill/>
          </a:ln>
        </p:spPr>
        <p:txBody>
          <a:bodyPr lIns="0" tIns="0" rIns="0" bIns="0"/>
          <a:lstStyle/>
          <a:p>
            <a:pPr algn="ctr" eaLnBrk="0" hangingPunct="0"/>
            <a:r>
              <a:rPr lang="zh-CN" altLang="en-US" sz="24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哈佛体系结构</a:t>
            </a:r>
            <a:endParaRPr lang="zh-CN" altLang="en-US" sz="24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" name="Group 71"/>
          <p:cNvGrpSpPr/>
          <p:nvPr/>
        </p:nvGrpSpPr>
        <p:grpSpPr>
          <a:xfrm>
            <a:off x="949325" y="3978275"/>
            <a:ext cx="8194675" cy="2508250"/>
            <a:chOff x="454" y="2506"/>
            <a:chExt cx="5207" cy="1580"/>
          </a:xfrm>
        </p:grpSpPr>
        <p:sp>
          <p:nvSpPr>
            <p:cNvPr id="38923" name="Text Box 31"/>
            <p:cNvSpPr txBox="1"/>
            <p:nvPr/>
          </p:nvSpPr>
          <p:spPr>
            <a:xfrm>
              <a:off x="454" y="2905"/>
              <a:ext cx="402" cy="826"/>
            </a:xfrm>
            <a:prstGeom prst="rect">
              <a:avLst/>
            </a:prstGeom>
            <a:solidFill>
              <a:srgbClr val="660033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6000" tIns="0" rIns="36000" bIns="0"/>
            <a:lstStyle/>
            <a:p>
              <a:pPr algn="just" eaLnBrk="0" hangingPunct="0"/>
              <a:endParaRPr lang="en-US" altLang="zh-CN" b="1" dirty="0">
                <a:latin typeface="Comic Sans MS" panose="030F0702030302020204" pitchFamily="66" charset="0"/>
              </a:endParaRPr>
            </a:p>
            <a:p>
              <a:pPr algn="just" eaLnBrk="0" hangingPunct="0"/>
              <a:endParaRPr lang="en-US" altLang="zh-CN" b="1" dirty="0">
                <a:latin typeface="Comic Sans MS" panose="030F0702030302020204" pitchFamily="66" charset="0"/>
              </a:endParaRPr>
            </a:p>
            <a:p>
              <a:pPr algn="ctr" eaLnBrk="0" hangingPunct="0"/>
              <a:r>
                <a:rPr lang="en-US" altLang="zh-CN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DSP</a:t>
              </a:r>
              <a:endParaRPr lang="en-US" altLang="zh-CN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24" name="Text Box 32"/>
            <p:cNvSpPr txBox="1"/>
            <p:nvPr/>
          </p:nvSpPr>
          <p:spPr>
            <a:xfrm>
              <a:off x="1391" y="2506"/>
              <a:ext cx="569" cy="258"/>
            </a:xfrm>
            <a:prstGeom prst="rect">
              <a:avLst/>
            </a:prstGeom>
            <a:solidFill>
              <a:srgbClr val="993300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72000" rIns="0" bIns="0"/>
            <a:lstStyle/>
            <a:p>
              <a:pPr algn="ctr" eaLnBrk="0" hangingPunct="0"/>
              <a:r>
                <a:rPr lang="zh-CN" altLang="en-US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程序</a:t>
              </a:r>
              <a:endParaRPr lang="zh-CN" altLang="en-US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25" name="Text Box 33"/>
            <p:cNvSpPr txBox="1"/>
            <p:nvPr/>
          </p:nvSpPr>
          <p:spPr>
            <a:xfrm>
              <a:off x="1425" y="3828"/>
              <a:ext cx="502" cy="258"/>
            </a:xfrm>
            <a:prstGeom prst="rect">
              <a:avLst/>
            </a:prstGeom>
            <a:solidFill>
              <a:srgbClr val="993300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72000" rIns="0" bIns="0"/>
            <a:lstStyle/>
            <a:p>
              <a:pPr algn="ctr" eaLnBrk="0" hangingPunct="0"/>
              <a:r>
                <a:rPr lang="zh-CN" altLang="en-US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数据</a:t>
              </a:r>
              <a:endParaRPr lang="zh-CN" altLang="en-US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26" name="Text Box 34"/>
            <p:cNvSpPr txBox="1"/>
            <p:nvPr/>
          </p:nvSpPr>
          <p:spPr>
            <a:xfrm>
              <a:off x="3199" y="3828"/>
              <a:ext cx="636" cy="258"/>
            </a:xfrm>
            <a:prstGeom prst="rect">
              <a:avLst/>
            </a:pr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72000" rIns="0" bIns="0"/>
            <a:lstStyle/>
            <a:p>
              <a:pPr algn="ctr" eaLnBrk="0" hangingPunct="0"/>
              <a:r>
                <a:rPr lang="en-US" altLang="zh-CN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I/O</a:t>
              </a:r>
              <a:r>
                <a:rPr lang="zh-CN" altLang="en-US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接口</a:t>
              </a:r>
              <a:endParaRPr lang="zh-CN" altLang="en-US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27" name="Text Box 35"/>
            <p:cNvSpPr txBox="1"/>
            <p:nvPr/>
          </p:nvSpPr>
          <p:spPr>
            <a:xfrm>
              <a:off x="4169" y="3808"/>
              <a:ext cx="369" cy="258"/>
            </a:xfrm>
            <a:prstGeom prst="rect">
              <a:avLst/>
            </a:pr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72000" rIns="0" bIns="0"/>
            <a:lstStyle/>
            <a:p>
              <a:pPr algn="ctr" eaLnBrk="0" hangingPunct="0"/>
              <a:r>
                <a:rPr lang="zh-CN" altLang="en-US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外设</a:t>
              </a:r>
              <a:endParaRPr lang="zh-CN" altLang="en-US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28" name="Line 36"/>
            <p:cNvSpPr/>
            <p:nvPr/>
          </p:nvSpPr>
          <p:spPr>
            <a:xfrm>
              <a:off x="3835" y="3873"/>
              <a:ext cx="334" cy="0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headEnd type="triangle" w="sm" len="sm"/>
              <a:tailEnd type="triangle" w="sm" len="sm"/>
            </a:ln>
          </p:spPr>
        </p:sp>
        <p:sp>
          <p:nvSpPr>
            <p:cNvPr id="38929" name="Line 37"/>
            <p:cNvSpPr/>
            <p:nvPr/>
          </p:nvSpPr>
          <p:spPr>
            <a:xfrm>
              <a:off x="3835" y="3970"/>
              <a:ext cx="334" cy="0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headEnd type="none" w="med" len="med"/>
              <a:tailEnd type="triangle" w="sm" len="sm"/>
            </a:ln>
          </p:spPr>
        </p:sp>
        <p:sp>
          <p:nvSpPr>
            <p:cNvPr id="38930" name="Line 38"/>
            <p:cNvSpPr/>
            <p:nvPr/>
          </p:nvSpPr>
          <p:spPr>
            <a:xfrm>
              <a:off x="3835" y="4034"/>
              <a:ext cx="334" cy="0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headEnd type="triangle" w="sm" len="sm"/>
              <a:tailEnd type="none" w="sm" len="sm"/>
            </a:ln>
          </p:spPr>
        </p:sp>
        <p:sp>
          <p:nvSpPr>
            <p:cNvPr id="38931" name="Text Box 39"/>
            <p:cNvSpPr txBox="1"/>
            <p:nvPr/>
          </p:nvSpPr>
          <p:spPr>
            <a:xfrm>
              <a:off x="4610" y="2825"/>
              <a:ext cx="898" cy="169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/>
            <a:lstStyle/>
            <a:p>
              <a:pPr algn="ctr" eaLnBrk="0" hangingPunct="0"/>
              <a:r>
                <a:rPr lang="zh-CN" altLang="en-US" b="1" dirty="0">
                  <a:solidFill>
                    <a:srgbClr val="00B050"/>
                  </a:solidFill>
                  <a:latin typeface="Comic Sans MS" panose="030F0702030302020204" pitchFamily="66" charset="0"/>
                </a:rPr>
                <a:t>程序地址</a:t>
              </a:r>
              <a:endParaRPr lang="zh-CN" altLang="en-US" b="1" dirty="0">
                <a:solidFill>
                  <a:srgbClr val="00B05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32" name="Text Box 40"/>
            <p:cNvSpPr txBox="1"/>
            <p:nvPr/>
          </p:nvSpPr>
          <p:spPr>
            <a:xfrm>
              <a:off x="4697" y="3695"/>
              <a:ext cx="892" cy="17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/>
            <a:lstStyle/>
            <a:p>
              <a:pPr algn="ctr" eaLnBrk="0" hangingPunct="0"/>
              <a:r>
                <a:rPr lang="zh-CN" altLang="en-US" b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数据读地址</a:t>
              </a:r>
              <a:endParaRPr lang="zh-CN" altLang="en-US" b="1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33" name="Text Box 41"/>
            <p:cNvSpPr txBox="1"/>
            <p:nvPr/>
          </p:nvSpPr>
          <p:spPr>
            <a:xfrm>
              <a:off x="4638" y="3518"/>
              <a:ext cx="1007" cy="169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/>
            <a:lstStyle/>
            <a:p>
              <a:pPr algn="ctr" eaLnBrk="0" hangingPunct="0"/>
              <a:r>
                <a:rPr lang="zh-CN" altLang="en-US" b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数据写地址</a:t>
              </a:r>
              <a:endParaRPr lang="zh-CN" altLang="en-US" b="1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34" name="AutoShape 42"/>
            <p:cNvSpPr/>
            <p:nvPr/>
          </p:nvSpPr>
          <p:spPr>
            <a:xfrm>
              <a:off x="856" y="3034"/>
              <a:ext cx="3782" cy="97"/>
            </a:xfrm>
            <a:prstGeom prst="rightArrow">
              <a:avLst>
                <a:gd name="adj1" fmla="val 49462"/>
                <a:gd name="adj2" fmla="val 165345"/>
              </a:avLst>
            </a:prstGeom>
            <a:solidFill>
              <a:srgbClr val="99CC00"/>
            </a:solidFill>
            <a:ln w="12700" cap="flat" cmpd="sng">
              <a:solidFill>
                <a:srgbClr val="99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35" name="Text Box 43"/>
            <p:cNvSpPr txBox="1"/>
            <p:nvPr/>
          </p:nvSpPr>
          <p:spPr>
            <a:xfrm>
              <a:off x="4622" y="3002"/>
              <a:ext cx="1015" cy="169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/>
            <a:lstStyle/>
            <a:p>
              <a:pPr algn="ctr" eaLnBrk="0" hangingPunct="0"/>
              <a:r>
                <a:rPr lang="zh-CN" altLang="en-US" b="1" dirty="0">
                  <a:solidFill>
                    <a:srgbClr val="00B050"/>
                  </a:solidFill>
                  <a:latin typeface="Comic Sans MS" panose="030F0702030302020204" pitchFamily="66" charset="0"/>
                </a:rPr>
                <a:t>程序读总线</a:t>
              </a:r>
              <a:endParaRPr lang="zh-CN" altLang="en-US" b="1" dirty="0">
                <a:solidFill>
                  <a:srgbClr val="00B05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36" name="AutoShape 44"/>
            <p:cNvSpPr/>
            <p:nvPr/>
          </p:nvSpPr>
          <p:spPr>
            <a:xfrm>
              <a:off x="856" y="3357"/>
              <a:ext cx="3749" cy="97"/>
            </a:xfrm>
            <a:prstGeom prst="rightArrow">
              <a:avLst>
                <a:gd name="adj1" fmla="val 49462"/>
                <a:gd name="adj2" fmla="val 163902"/>
              </a:avLst>
            </a:prstGeom>
            <a:solidFill>
              <a:srgbClr val="3366FF"/>
            </a:solidFill>
            <a:ln w="12700" cap="flat" cmpd="sng">
              <a:solidFill>
                <a:srgbClr val="3366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37" name="Text Box 45"/>
            <p:cNvSpPr txBox="1"/>
            <p:nvPr/>
          </p:nvSpPr>
          <p:spPr>
            <a:xfrm>
              <a:off x="4638" y="3349"/>
              <a:ext cx="991" cy="153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/>
            <a:lstStyle/>
            <a:p>
              <a:pPr algn="ctr" eaLnBrk="0" hangingPunct="0"/>
              <a:r>
                <a:rPr lang="zh-CN" altLang="en-US" b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数据读总线</a:t>
              </a:r>
              <a:endParaRPr lang="zh-CN" altLang="en-US" b="1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38" name="AutoShape 46"/>
            <p:cNvSpPr/>
            <p:nvPr/>
          </p:nvSpPr>
          <p:spPr>
            <a:xfrm>
              <a:off x="856" y="3196"/>
              <a:ext cx="3782" cy="96"/>
            </a:xfrm>
            <a:prstGeom prst="rightArrow">
              <a:avLst>
                <a:gd name="adj1" fmla="val 49462"/>
                <a:gd name="adj2" fmla="val 167067"/>
              </a:avLst>
            </a:prstGeom>
            <a:solidFill>
              <a:srgbClr val="FF6600"/>
            </a:solidFill>
            <a:ln w="12700" cap="flat" cmpd="sng">
              <a:solidFill>
                <a:srgbClr val="FF66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39" name="Text Box 47"/>
            <p:cNvSpPr txBox="1"/>
            <p:nvPr/>
          </p:nvSpPr>
          <p:spPr>
            <a:xfrm>
              <a:off x="4654" y="3195"/>
              <a:ext cx="1007" cy="162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/>
            <a:lstStyle/>
            <a:p>
              <a:pPr algn="ctr" eaLnBrk="0" hangingPunct="0"/>
              <a:r>
                <a:rPr lang="zh-CN" altLang="en-US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程序</a:t>
              </a:r>
              <a:r>
                <a:rPr lang="en-US" altLang="zh-CN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/</a:t>
              </a:r>
              <a:r>
                <a:rPr lang="zh-CN" altLang="en-US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数据写</a:t>
              </a:r>
              <a:endParaRPr lang="zh-CN" altLang="en-US" b="1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40" name="Text Box 48"/>
            <p:cNvSpPr txBox="1"/>
            <p:nvPr/>
          </p:nvSpPr>
          <p:spPr>
            <a:xfrm>
              <a:off x="2362" y="3828"/>
              <a:ext cx="502" cy="258"/>
            </a:xfrm>
            <a:prstGeom prst="rect">
              <a:avLst/>
            </a:prstGeom>
            <a:solidFill>
              <a:srgbClr val="993300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72000" rIns="0" bIns="0"/>
            <a:lstStyle/>
            <a:p>
              <a:pPr algn="ctr" eaLnBrk="0" hangingPunct="0"/>
              <a:r>
                <a:rPr lang="zh-CN" altLang="en-US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数据</a:t>
              </a:r>
              <a:endParaRPr lang="zh-CN" altLang="en-US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41" name="Line 49"/>
            <p:cNvSpPr/>
            <p:nvPr/>
          </p:nvSpPr>
          <p:spPr>
            <a:xfrm>
              <a:off x="856" y="2970"/>
              <a:ext cx="3802" cy="0"/>
            </a:xfrm>
            <a:prstGeom prst="line">
              <a:avLst/>
            </a:prstGeom>
            <a:ln w="50800" cap="flat" cmpd="sng">
              <a:solidFill>
                <a:srgbClr val="99CC00"/>
              </a:solidFill>
              <a:prstDash val="solid"/>
              <a:headEnd type="none" w="med" len="med"/>
              <a:tailEnd type="triangle" w="sm" len="sm"/>
            </a:ln>
          </p:spPr>
        </p:sp>
        <p:sp>
          <p:nvSpPr>
            <p:cNvPr id="38942" name="Line 50"/>
            <p:cNvSpPr/>
            <p:nvPr/>
          </p:nvSpPr>
          <p:spPr>
            <a:xfrm>
              <a:off x="856" y="3550"/>
              <a:ext cx="3816" cy="0"/>
            </a:xfrm>
            <a:prstGeom prst="line">
              <a:avLst/>
            </a:prstGeom>
            <a:ln w="50800" cap="flat" cmpd="sng">
              <a:solidFill>
                <a:srgbClr val="3366FF"/>
              </a:solidFill>
              <a:prstDash val="solid"/>
              <a:headEnd type="none" w="med" len="med"/>
              <a:tailEnd type="triangle" w="sm" len="sm"/>
            </a:ln>
          </p:spPr>
        </p:sp>
        <p:sp>
          <p:nvSpPr>
            <p:cNvPr id="38943" name="Line 51"/>
            <p:cNvSpPr/>
            <p:nvPr/>
          </p:nvSpPr>
          <p:spPr>
            <a:xfrm>
              <a:off x="856" y="3679"/>
              <a:ext cx="3816" cy="0"/>
            </a:xfrm>
            <a:prstGeom prst="line">
              <a:avLst/>
            </a:prstGeom>
            <a:ln w="50800" cap="flat" cmpd="sng">
              <a:solidFill>
                <a:srgbClr val="3366FF"/>
              </a:solidFill>
              <a:prstDash val="solid"/>
              <a:headEnd type="none" w="med" len="med"/>
              <a:tailEnd type="triangle" w="sm" len="sm"/>
            </a:ln>
          </p:spPr>
        </p:sp>
        <p:sp>
          <p:nvSpPr>
            <p:cNvPr id="38944" name="Text Box 52"/>
            <p:cNvSpPr txBox="1"/>
            <p:nvPr/>
          </p:nvSpPr>
          <p:spPr>
            <a:xfrm>
              <a:off x="2328" y="2506"/>
              <a:ext cx="570" cy="258"/>
            </a:xfrm>
            <a:prstGeom prst="rect">
              <a:avLst/>
            </a:prstGeom>
            <a:solidFill>
              <a:srgbClr val="993300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72000" rIns="0" bIns="0"/>
            <a:lstStyle/>
            <a:p>
              <a:pPr algn="ctr" eaLnBrk="0" hangingPunct="0"/>
              <a:r>
                <a:rPr lang="zh-CN" altLang="en-US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程序</a:t>
              </a:r>
              <a:endParaRPr lang="zh-CN" altLang="en-US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45" name="AutoShape 53"/>
            <p:cNvSpPr/>
            <p:nvPr/>
          </p:nvSpPr>
          <p:spPr>
            <a:xfrm>
              <a:off x="2395" y="2764"/>
              <a:ext cx="101" cy="290"/>
            </a:xfrm>
            <a:prstGeom prst="upDownArrow">
              <a:avLst>
                <a:gd name="adj1" fmla="val 50000"/>
                <a:gd name="adj2" fmla="val 57425"/>
              </a:avLst>
            </a:prstGeom>
            <a:solidFill>
              <a:srgbClr val="99CC00"/>
            </a:solidFill>
            <a:ln w="9525" cap="flat" cmpd="sng">
              <a:solidFill>
                <a:srgbClr val="99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46" name="AutoShape 54"/>
            <p:cNvSpPr/>
            <p:nvPr/>
          </p:nvSpPr>
          <p:spPr>
            <a:xfrm>
              <a:off x="1425" y="2764"/>
              <a:ext cx="100" cy="290"/>
            </a:xfrm>
            <a:prstGeom prst="upDownArrow">
              <a:avLst>
                <a:gd name="adj1" fmla="val 50000"/>
                <a:gd name="adj2" fmla="val 58000"/>
              </a:avLst>
            </a:prstGeom>
            <a:solidFill>
              <a:srgbClr val="99CC00"/>
            </a:solidFill>
            <a:ln w="9525" cap="flat" cmpd="sng">
              <a:solidFill>
                <a:srgbClr val="99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47" name="Line 55"/>
            <p:cNvSpPr/>
            <p:nvPr/>
          </p:nvSpPr>
          <p:spPr>
            <a:xfrm>
              <a:off x="1893" y="2764"/>
              <a:ext cx="0" cy="193"/>
            </a:xfrm>
            <a:prstGeom prst="line">
              <a:avLst/>
            </a:prstGeom>
            <a:ln w="50800" cap="flat" cmpd="sng">
              <a:solidFill>
                <a:srgbClr val="99CC00"/>
              </a:solidFill>
              <a:prstDash val="solid"/>
              <a:headEnd type="triangle" w="sm" len="sm"/>
              <a:tailEnd type="none" w="sm" len="sm"/>
            </a:ln>
          </p:spPr>
        </p:sp>
        <p:sp>
          <p:nvSpPr>
            <p:cNvPr id="38948" name="Line 56"/>
            <p:cNvSpPr/>
            <p:nvPr/>
          </p:nvSpPr>
          <p:spPr>
            <a:xfrm>
              <a:off x="2831" y="2764"/>
              <a:ext cx="0" cy="193"/>
            </a:xfrm>
            <a:prstGeom prst="line">
              <a:avLst/>
            </a:prstGeom>
            <a:ln w="50800" cap="flat" cmpd="sng">
              <a:solidFill>
                <a:srgbClr val="99CC00"/>
              </a:solidFill>
              <a:prstDash val="solid"/>
              <a:headEnd type="triangle" w="sm" len="sm"/>
              <a:tailEnd type="none" w="sm" len="sm"/>
            </a:ln>
          </p:spPr>
        </p:sp>
        <p:sp>
          <p:nvSpPr>
            <p:cNvPr id="38949" name="AutoShape 57"/>
            <p:cNvSpPr/>
            <p:nvPr/>
          </p:nvSpPr>
          <p:spPr>
            <a:xfrm>
              <a:off x="1659" y="2764"/>
              <a:ext cx="100" cy="451"/>
            </a:xfrm>
            <a:prstGeom prst="upDownArrow">
              <a:avLst>
                <a:gd name="adj1" fmla="val 50000"/>
                <a:gd name="adj2" fmla="val 90200"/>
              </a:avLst>
            </a:prstGeom>
            <a:solidFill>
              <a:srgbClr val="FF6600"/>
            </a:solidFill>
            <a:ln w="9525" cap="flat" cmpd="sng">
              <a:solidFill>
                <a:srgbClr val="FF66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50" name="AutoShape 58"/>
            <p:cNvSpPr/>
            <p:nvPr/>
          </p:nvSpPr>
          <p:spPr>
            <a:xfrm>
              <a:off x="2596" y="2764"/>
              <a:ext cx="101" cy="451"/>
            </a:xfrm>
            <a:prstGeom prst="upDownArrow">
              <a:avLst>
                <a:gd name="adj1" fmla="val 50000"/>
                <a:gd name="adj2" fmla="val 89306"/>
              </a:avLst>
            </a:prstGeom>
            <a:solidFill>
              <a:srgbClr val="FF6600"/>
            </a:solidFill>
            <a:ln w="9525" cap="flat" cmpd="sng">
              <a:solidFill>
                <a:srgbClr val="FF66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51" name="AutoShape 59"/>
            <p:cNvSpPr/>
            <p:nvPr/>
          </p:nvSpPr>
          <p:spPr>
            <a:xfrm>
              <a:off x="1425" y="3409"/>
              <a:ext cx="100" cy="419"/>
            </a:xfrm>
            <a:prstGeom prst="upDownArrow">
              <a:avLst>
                <a:gd name="adj1" fmla="val 50000"/>
                <a:gd name="adj2" fmla="val 83800"/>
              </a:avLst>
            </a:prstGeom>
            <a:solidFill>
              <a:srgbClr val="3366FF"/>
            </a:solidFill>
            <a:ln w="9525" cap="flat" cmpd="sng">
              <a:solidFill>
                <a:srgbClr val="3366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52" name="AutoShape 60"/>
            <p:cNvSpPr/>
            <p:nvPr/>
          </p:nvSpPr>
          <p:spPr>
            <a:xfrm>
              <a:off x="2395" y="3409"/>
              <a:ext cx="101" cy="419"/>
            </a:xfrm>
            <a:prstGeom prst="upDownArrow">
              <a:avLst>
                <a:gd name="adj1" fmla="val 50000"/>
                <a:gd name="adj2" fmla="val 82970"/>
              </a:avLst>
            </a:prstGeom>
            <a:solidFill>
              <a:srgbClr val="3366FF"/>
            </a:solidFill>
            <a:ln w="9525" cap="flat" cmpd="sng">
              <a:solidFill>
                <a:srgbClr val="3366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53" name="AutoShape 61"/>
            <p:cNvSpPr/>
            <p:nvPr/>
          </p:nvSpPr>
          <p:spPr>
            <a:xfrm>
              <a:off x="1592" y="3248"/>
              <a:ext cx="100" cy="580"/>
            </a:xfrm>
            <a:prstGeom prst="upDownArrow">
              <a:avLst>
                <a:gd name="adj1" fmla="val 50000"/>
                <a:gd name="adj2" fmla="val 116000"/>
              </a:avLst>
            </a:prstGeom>
            <a:solidFill>
              <a:srgbClr val="FF6600"/>
            </a:solidFill>
            <a:ln w="9525" cap="flat" cmpd="sng">
              <a:solidFill>
                <a:srgbClr val="FF66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54" name="AutoShape 62"/>
            <p:cNvSpPr/>
            <p:nvPr/>
          </p:nvSpPr>
          <p:spPr>
            <a:xfrm>
              <a:off x="2563" y="3248"/>
              <a:ext cx="100" cy="580"/>
            </a:xfrm>
            <a:prstGeom prst="upDownArrow">
              <a:avLst>
                <a:gd name="adj1" fmla="val 50000"/>
                <a:gd name="adj2" fmla="val 116000"/>
              </a:avLst>
            </a:prstGeom>
            <a:solidFill>
              <a:srgbClr val="FF6600"/>
            </a:solidFill>
            <a:ln w="9525" cap="flat" cmpd="sng">
              <a:solidFill>
                <a:srgbClr val="FF66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55" name="Line 63"/>
            <p:cNvSpPr/>
            <p:nvPr/>
          </p:nvSpPr>
          <p:spPr>
            <a:xfrm>
              <a:off x="1793" y="3667"/>
              <a:ext cx="0" cy="159"/>
            </a:xfrm>
            <a:prstGeom prst="line">
              <a:avLst/>
            </a:prstGeom>
            <a:ln w="50800" cap="flat" cmpd="sng">
              <a:solidFill>
                <a:srgbClr val="3366FF"/>
              </a:solidFill>
              <a:prstDash val="solid"/>
              <a:headEnd type="none" w="med" len="med"/>
              <a:tailEnd type="triangle" w="sm" len="sm"/>
            </a:ln>
          </p:spPr>
        </p:sp>
        <p:sp>
          <p:nvSpPr>
            <p:cNvPr id="38956" name="Line 64"/>
            <p:cNvSpPr/>
            <p:nvPr/>
          </p:nvSpPr>
          <p:spPr>
            <a:xfrm>
              <a:off x="2797" y="3538"/>
              <a:ext cx="0" cy="290"/>
            </a:xfrm>
            <a:prstGeom prst="line">
              <a:avLst/>
            </a:prstGeom>
            <a:ln w="50800" cap="flat" cmpd="sng">
              <a:solidFill>
                <a:srgbClr val="3366FF"/>
              </a:solidFill>
              <a:prstDash val="solid"/>
              <a:headEnd type="none" w="med" len="med"/>
              <a:tailEnd type="triangle" w="sm" len="sm"/>
            </a:ln>
          </p:spPr>
        </p:sp>
        <p:sp>
          <p:nvSpPr>
            <p:cNvPr id="38957" name="AutoShape 65"/>
            <p:cNvSpPr/>
            <p:nvPr/>
          </p:nvSpPr>
          <p:spPr>
            <a:xfrm>
              <a:off x="3299" y="3409"/>
              <a:ext cx="101" cy="419"/>
            </a:xfrm>
            <a:prstGeom prst="upDownArrow">
              <a:avLst>
                <a:gd name="adj1" fmla="val 50000"/>
                <a:gd name="adj2" fmla="val 82970"/>
              </a:avLst>
            </a:prstGeom>
            <a:solidFill>
              <a:srgbClr val="3366FF"/>
            </a:solidFill>
            <a:ln w="9525" cap="flat" cmpd="sng">
              <a:solidFill>
                <a:srgbClr val="3366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58" name="AutoShape 66"/>
            <p:cNvSpPr/>
            <p:nvPr/>
          </p:nvSpPr>
          <p:spPr>
            <a:xfrm>
              <a:off x="3467" y="3248"/>
              <a:ext cx="100" cy="580"/>
            </a:xfrm>
            <a:prstGeom prst="upDownArrow">
              <a:avLst>
                <a:gd name="adj1" fmla="val 50000"/>
                <a:gd name="adj2" fmla="val 116000"/>
              </a:avLst>
            </a:prstGeom>
            <a:solidFill>
              <a:srgbClr val="FF6600"/>
            </a:solidFill>
            <a:ln w="9525" cap="flat" cmpd="sng">
              <a:solidFill>
                <a:srgbClr val="FF66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38959" name="Line 67"/>
            <p:cNvSpPr/>
            <p:nvPr/>
          </p:nvSpPr>
          <p:spPr>
            <a:xfrm>
              <a:off x="3701" y="3538"/>
              <a:ext cx="0" cy="290"/>
            </a:xfrm>
            <a:prstGeom prst="line">
              <a:avLst/>
            </a:prstGeom>
            <a:ln w="50800" cap="flat" cmpd="sng">
              <a:solidFill>
                <a:srgbClr val="3366FF"/>
              </a:solidFill>
              <a:prstDash val="solid"/>
              <a:headEnd type="none" w="med" len="med"/>
              <a:tailEnd type="triangle" w="sm" len="sm"/>
            </a:ln>
          </p:spPr>
        </p:sp>
      </p:grpSp>
      <p:sp>
        <p:nvSpPr>
          <p:cNvPr id="45124" name="Line 68"/>
          <p:cNvSpPr/>
          <p:nvPr/>
        </p:nvSpPr>
        <p:spPr>
          <a:xfrm>
            <a:off x="228600" y="3606800"/>
            <a:ext cx="9144000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45128" name="Text Box 72"/>
          <p:cNvSpPr txBox="1"/>
          <p:nvPr/>
        </p:nvSpPr>
        <p:spPr>
          <a:xfrm>
            <a:off x="457200" y="2563813"/>
            <a:ext cx="1497013" cy="738187"/>
          </a:xfrm>
          <a:prstGeom prst="rect">
            <a:avLst/>
          </a:prstGeom>
          <a:noFill/>
          <a:ln w="12700">
            <a:noFill/>
          </a:ln>
        </p:spPr>
        <p:txBody>
          <a:bodyPr lIns="0" tIns="0" rIns="0" bIns="0"/>
          <a:lstStyle/>
          <a:p>
            <a:pPr algn="ctr" eaLnBrk="0" hangingPunct="0"/>
            <a:r>
              <a:rPr lang="zh-CN" altLang="en-US" sz="2400" b="1" dirty="0">
                <a:latin typeface="Comic Sans MS" panose="030F0702030302020204" pitchFamily="66" charset="0"/>
              </a:rPr>
              <a:t>冯</a:t>
            </a:r>
            <a:r>
              <a:rPr lang="en-US" altLang="zh-CN" sz="2400" b="1" dirty="0">
                <a:latin typeface="Comic Sans MS" panose="030F0702030302020204" pitchFamily="66" charset="0"/>
              </a:rPr>
              <a:t>•</a:t>
            </a:r>
            <a:r>
              <a:rPr lang="zh-CN" altLang="en-US" sz="2400" b="1" dirty="0">
                <a:latin typeface="Comic Sans MS" panose="030F0702030302020204" pitchFamily="66" charset="0"/>
              </a:rPr>
              <a:t>诺依曼体系结构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69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70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71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5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85" grpId="0"/>
      <p:bldP spid="451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6" descr="2t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990600"/>
            <a:ext cx="8721725" cy="571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33400" y="0"/>
            <a:ext cx="7772400" cy="762000"/>
          </a:xfrm>
          <a:prstGeom prst="rect">
            <a:avLst/>
          </a:prstGeom>
        </p:spPr>
        <p:txBody>
          <a:bodyPr/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solidFill>
                  <a:srgbClr val="002060"/>
                </a:solidFill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现代芯片总线结构</a:t>
            </a:r>
            <a:endParaRPr kumimoji="0" lang="en-US" altLang="zh-CN" sz="3200" b="1" kern="1200" cap="none" spc="0" normalizeH="0" baseline="0" noProof="0" dirty="0">
              <a:solidFill>
                <a:srgbClr val="002060"/>
              </a:solidFill>
              <a:latin typeface="Comic Sans MS" panose="030F0702030302020204" pitchFamily="66" charset="0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066800" y="3429000"/>
            <a:ext cx="7924800" cy="838200"/>
          </a:xfrm>
          <a:prstGeom prst="roundRect">
            <a:avLst/>
          </a:prstGeom>
          <a:solidFill>
            <a:srgbClr val="C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90600" y="2133600"/>
            <a:ext cx="7924800" cy="609600"/>
          </a:xfrm>
          <a:prstGeom prst="roundRect">
            <a:avLst/>
          </a:prstGeom>
          <a:solidFill>
            <a:srgbClr val="C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左箭头 10">
            <a:hlinkClick r:id="rId2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3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4729162" y="2260600"/>
            <a:ext cx="1362075" cy="3486150"/>
            <a:chOff x="2870" y="1169"/>
            <a:chExt cx="991" cy="1886"/>
          </a:xfrm>
          <a:solidFill>
            <a:srgbClr val="C00000"/>
          </a:solidFill>
        </p:grpSpPr>
        <p:sp>
          <p:nvSpPr>
            <p:cNvPr id="14375" name="AutoShape 3"/>
            <p:cNvSpPr>
              <a:spLocks noChangeAspect="1" noChangeArrowheads="1"/>
            </p:cNvSpPr>
            <p:nvPr/>
          </p:nvSpPr>
          <p:spPr bwMode="auto">
            <a:xfrm>
              <a:off x="2870" y="1775"/>
              <a:ext cx="393" cy="539"/>
            </a:xfrm>
            <a:prstGeom prst="leftArrow">
              <a:avLst>
                <a:gd name="adj1" fmla="val 50000"/>
                <a:gd name="adj2" fmla="val 25000"/>
              </a:avLst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76" name="AutoShape 4"/>
            <p:cNvSpPr>
              <a:spLocks noChangeAspect="1" noChangeArrowheads="1"/>
            </p:cNvSpPr>
            <p:nvPr/>
          </p:nvSpPr>
          <p:spPr bwMode="auto">
            <a:xfrm>
              <a:off x="3255" y="1169"/>
              <a:ext cx="606" cy="584"/>
            </a:xfrm>
            <a:prstGeom prst="rightArrow">
              <a:avLst>
                <a:gd name="adj1" fmla="val 50000"/>
                <a:gd name="adj2" fmla="val 25942"/>
              </a:avLst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77" name="AutoShape 5"/>
            <p:cNvSpPr>
              <a:spLocks noChangeAspect="1" noChangeArrowheads="1"/>
            </p:cNvSpPr>
            <p:nvPr/>
          </p:nvSpPr>
          <p:spPr bwMode="auto">
            <a:xfrm>
              <a:off x="3255" y="2471"/>
              <a:ext cx="606" cy="584"/>
            </a:xfrm>
            <a:prstGeom prst="rightArrow">
              <a:avLst>
                <a:gd name="adj1" fmla="val 50000"/>
                <a:gd name="adj2" fmla="val 25942"/>
              </a:avLst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78" name="Text Box 6"/>
            <p:cNvSpPr txBox="1">
              <a:spLocks noChangeAspect="1" noChangeArrowheads="1"/>
            </p:cNvSpPr>
            <p:nvPr/>
          </p:nvSpPr>
          <p:spPr bwMode="auto">
            <a:xfrm>
              <a:off x="3258" y="1528"/>
              <a:ext cx="263" cy="118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79" name="Text Box 7"/>
            <p:cNvSpPr txBox="1">
              <a:spLocks noChangeAspect="1" noChangeArrowheads="1"/>
            </p:cNvSpPr>
            <p:nvPr/>
          </p:nvSpPr>
          <p:spPr bwMode="auto">
            <a:xfrm>
              <a:off x="3248" y="1972"/>
              <a:ext cx="207" cy="186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 marL="0" marR="0" lvl="0" indent="0" algn="l" defTabSz="914400" rtl="0" eaLnBrk="0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④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5784" name="Text Box 8"/>
          <p:cNvSpPr txBox="1"/>
          <p:nvPr/>
        </p:nvSpPr>
        <p:spPr>
          <a:xfrm>
            <a:off x="7115175" y="5380038"/>
            <a:ext cx="2028825" cy="11604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eaLnBrk="0" hangingPunct="0">
              <a:lnSpc>
                <a:spcPct val="96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④</a:t>
            </a:r>
            <a:r>
              <a:rPr lang="zh-CN" altLang="en-US" sz="2400" b="1" dirty="0">
                <a:solidFill>
                  <a:srgbClr val="00206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外部总线、</a:t>
            </a:r>
            <a:endParaRPr lang="zh-CN" altLang="en-US" sz="2400" b="1" dirty="0">
              <a:solidFill>
                <a:srgbClr val="00206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0" hangingPunct="0">
              <a:lnSpc>
                <a:spcPct val="96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(</a:t>
            </a:r>
            <a:r>
              <a:rPr lang="zh-CN" altLang="en-US" sz="2400" b="1" dirty="0">
                <a:solidFill>
                  <a:srgbClr val="00206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系统</a:t>
            </a:r>
            <a:r>
              <a:rPr lang="en-US" altLang="zh-CN" sz="2400" b="1" dirty="0">
                <a:solidFill>
                  <a:srgbClr val="00206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)</a:t>
            </a:r>
            <a:r>
              <a:rPr lang="zh-CN" altLang="en-US" sz="2400" b="1" dirty="0">
                <a:solidFill>
                  <a:srgbClr val="00206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外总线</a:t>
            </a:r>
            <a:endParaRPr lang="zh-CN" altLang="en-US" sz="2400" b="1" dirty="0">
              <a:solidFill>
                <a:srgbClr val="00206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0" hangingPunct="0">
              <a:lnSpc>
                <a:spcPct val="96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</a:rPr>
              <a:t>如并口、串口</a:t>
            </a:r>
            <a:endParaRPr lang="zh-CN" altLang="en-US" sz="2400" b="1" dirty="0">
              <a:solidFill>
                <a:srgbClr val="002060"/>
              </a:solidFill>
              <a:latin typeface="宋体" panose="02010600030101010101" pitchFamily="2" charset="-122"/>
            </a:endParaRPr>
          </a:p>
        </p:txBody>
      </p:sp>
      <p:grpSp>
        <p:nvGrpSpPr>
          <p:cNvPr id="3" name="Group 9"/>
          <p:cNvGrpSpPr/>
          <p:nvPr/>
        </p:nvGrpSpPr>
        <p:grpSpPr bwMode="auto">
          <a:xfrm>
            <a:off x="3417887" y="2840038"/>
            <a:ext cx="1357313" cy="1998662"/>
            <a:chOff x="2044" y="1534"/>
            <a:chExt cx="741" cy="1081"/>
          </a:xfrm>
          <a:solidFill>
            <a:srgbClr val="C00000"/>
          </a:solidFill>
        </p:grpSpPr>
        <p:sp>
          <p:nvSpPr>
            <p:cNvPr id="14373" name="AutoShape 10"/>
            <p:cNvSpPr>
              <a:spLocks noChangeAspect="1" noChangeArrowheads="1"/>
            </p:cNvSpPr>
            <p:nvPr/>
          </p:nvSpPr>
          <p:spPr bwMode="auto">
            <a:xfrm rot="-5400000">
              <a:off x="1874" y="1704"/>
              <a:ext cx="1081" cy="741"/>
            </a:xfrm>
            <a:custGeom>
              <a:avLst/>
              <a:gdLst>
                <a:gd name="T0" fmla="*/ 27 w 21600"/>
                <a:gd name="T1" fmla="*/ 0 h 21600"/>
                <a:gd name="T2" fmla="*/ 0 w 21600"/>
                <a:gd name="T3" fmla="*/ 18 h 21600"/>
                <a:gd name="T4" fmla="*/ 27 w 21600"/>
                <a:gd name="T5" fmla="*/ 22 h 21600"/>
                <a:gd name="T6" fmla="*/ 54 w 21600"/>
                <a:gd name="T7" fmla="*/ 18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939 w 21600"/>
                <a:gd name="T13" fmla="*/ 12039 h 21600"/>
                <a:gd name="T14" fmla="*/ 20661 w 21600"/>
                <a:gd name="T15" fmla="*/ 1880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800" y="0"/>
                  </a:moveTo>
                  <a:lnTo>
                    <a:pt x="6480" y="2443"/>
                  </a:lnTo>
                  <a:lnTo>
                    <a:pt x="8436" y="2443"/>
                  </a:lnTo>
                  <a:lnTo>
                    <a:pt x="8436" y="12051"/>
                  </a:lnTo>
                  <a:lnTo>
                    <a:pt x="1710" y="12051"/>
                  </a:lnTo>
                  <a:lnTo>
                    <a:pt x="1710" y="9257"/>
                  </a:lnTo>
                  <a:lnTo>
                    <a:pt x="0" y="15429"/>
                  </a:lnTo>
                  <a:lnTo>
                    <a:pt x="1710" y="21600"/>
                  </a:lnTo>
                  <a:lnTo>
                    <a:pt x="1710" y="18806"/>
                  </a:lnTo>
                  <a:lnTo>
                    <a:pt x="19890" y="18806"/>
                  </a:lnTo>
                  <a:lnTo>
                    <a:pt x="19890" y="21600"/>
                  </a:lnTo>
                  <a:lnTo>
                    <a:pt x="21600" y="15429"/>
                  </a:lnTo>
                  <a:lnTo>
                    <a:pt x="19890" y="9257"/>
                  </a:lnTo>
                  <a:lnTo>
                    <a:pt x="19890" y="12051"/>
                  </a:lnTo>
                  <a:lnTo>
                    <a:pt x="13164" y="12051"/>
                  </a:lnTo>
                  <a:lnTo>
                    <a:pt x="13164" y="2443"/>
                  </a:lnTo>
                  <a:lnTo>
                    <a:pt x="15120" y="2443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74" name="Text Box 11"/>
            <p:cNvSpPr txBox="1">
              <a:spLocks noChangeAspect="1" noChangeArrowheads="1"/>
            </p:cNvSpPr>
            <p:nvPr/>
          </p:nvSpPr>
          <p:spPr bwMode="auto">
            <a:xfrm>
              <a:off x="2466" y="1977"/>
              <a:ext cx="179" cy="169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 marL="0" marR="0" lvl="0" indent="0" algn="l" defTabSz="914400" rtl="0" eaLnBrk="0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③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5788" name="Text Box 12"/>
          <p:cNvSpPr txBox="1"/>
          <p:nvPr/>
        </p:nvSpPr>
        <p:spPr>
          <a:xfrm>
            <a:off x="7094538" y="3744913"/>
            <a:ext cx="2049462" cy="10715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eaLnBrk="0" hangingPunct="0">
              <a:lnSpc>
                <a:spcPct val="96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③</a:t>
            </a:r>
            <a:r>
              <a:rPr lang="zh-CN" altLang="en-US" sz="2400" b="1" dirty="0">
                <a:solidFill>
                  <a:srgbClr val="00206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系统总线、</a:t>
            </a:r>
            <a:endParaRPr lang="zh-CN" altLang="en-US" sz="2400" b="1" dirty="0">
              <a:solidFill>
                <a:srgbClr val="00206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0" hangingPunct="0">
              <a:lnSpc>
                <a:spcPct val="96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(</a:t>
            </a:r>
            <a:r>
              <a:rPr lang="zh-CN" altLang="en-US" sz="2400" b="1" dirty="0">
                <a:solidFill>
                  <a:srgbClr val="00206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系统</a:t>
            </a:r>
            <a:r>
              <a:rPr lang="en-US" altLang="zh-CN" sz="2400" b="1" dirty="0">
                <a:solidFill>
                  <a:srgbClr val="00206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)</a:t>
            </a:r>
            <a:r>
              <a:rPr lang="zh-CN" altLang="en-US" sz="2400" b="1" dirty="0">
                <a:solidFill>
                  <a:srgbClr val="00206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内总线</a:t>
            </a:r>
            <a:endParaRPr lang="zh-CN" altLang="en-US" sz="2400" b="1" dirty="0">
              <a:solidFill>
                <a:srgbClr val="00206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0" hangingPunct="0">
              <a:lnSpc>
                <a:spcPct val="96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</a:rPr>
              <a:t>如</a:t>
            </a:r>
            <a:r>
              <a:rPr lang="en-US" altLang="zh-CN" sz="2400" b="1" dirty="0">
                <a:solidFill>
                  <a:srgbClr val="002060"/>
                </a:solidFill>
                <a:latin typeface="宋体" panose="02010600030101010101" pitchFamily="2" charset="-122"/>
              </a:rPr>
              <a:t>ISA</a:t>
            </a: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rgbClr val="002060"/>
                </a:solidFill>
                <a:latin typeface="宋体" panose="02010600030101010101" pitchFamily="2" charset="-122"/>
              </a:rPr>
              <a:t>PCI</a:t>
            </a:r>
            <a:endParaRPr lang="en-US" altLang="zh-CN" sz="2400" b="1" dirty="0">
              <a:solidFill>
                <a:srgbClr val="002060"/>
              </a:solidFill>
              <a:latin typeface="宋体" panose="02010600030101010101" pitchFamily="2" charset="-122"/>
            </a:endParaRPr>
          </a:p>
        </p:txBody>
      </p:sp>
      <p:grpSp>
        <p:nvGrpSpPr>
          <p:cNvPr id="4" name="Group 13"/>
          <p:cNvGrpSpPr/>
          <p:nvPr/>
        </p:nvGrpSpPr>
        <p:grpSpPr bwMode="auto">
          <a:xfrm>
            <a:off x="2171700" y="3076575"/>
            <a:ext cx="1357312" cy="1720850"/>
            <a:chOff x="1259" y="1647"/>
            <a:chExt cx="741" cy="931"/>
          </a:xfrm>
          <a:solidFill>
            <a:srgbClr val="C00000"/>
          </a:solidFill>
        </p:grpSpPr>
        <p:sp>
          <p:nvSpPr>
            <p:cNvPr id="14371" name="AutoShape 14"/>
            <p:cNvSpPr>
              <a:spLocks noChangeAspect="1" noChangeArrowheads="1"/>
            </p:cNvSpPr>
            <p:nvPr/>
          </p:nvSpPr>
          <p:spPr bwMode="auto">
            <a:xfrm rot="-5400000">
              <a:off x="1164" y="1742"/>
              <a:ext cx="931" cy="741"/>
            </a:xfrm>
            <a:custGeom>
              <a:avLst/>
              <a:gdLst>
                <a:gd name="T0" fmla="*/ 20 w 21600"/>
                <a:gd name="T1" fmla="*/ 0 h 21600"/>
                <a:gd name="T2" fmla="*/ 0 w 21600"/>
                <a:gd name="T3" fmla="*/ 18 h 21600"/>
                <a:gd name="T4" fmla="*/ 20 w 21600"/>
                <a:gd name="T5" fmla="*/ 21 h 21600"/>
                <a:gd name="T6" fmla="*/ 40 w 21600"/>
                <a:gd name="T7" fmla="*/ 18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789 w 21600"/>
                <a:gd name="T13" fmla="*/ 12622 h 21600"/>
                <a:gd name="T14" fmla="*/ 20811 w 21600"/>
                <a:gd name="T15" fmla="*/ 1824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800" y="0"/>
                  </a:moveTo>
                  <a:lnTo>
                    <a:pt x="6480" y="2465"/>
                  </a:lnTo>
                  <a:lnTo>
                    <a:pt x="8830" y="2465"/>
                  </a:lnTo>
                  <a:lnTo>
                    <a:pt x="8830" y="12614"/>
                  </a:lnTo>
                  <a:lnTo>
                    <a:pt x="1726" y="12614"/>
                  </a:lnTo>
                  <a:lnTo>
                    <a:pt x="1726" y="9257"/>
                  </a:lnTo>
                  <a:lnTo>
                    <a:pt x="0" y="15429"/>
                  </a:lnTo>
                  <a:lnTo>
                    <a:pt x="1726" y="21600"/>
                  </a:lnTo>
                  <a:lnTo>
                    <a:pt x="1726" y="18243"/>
                  </a:lnTo>
                  <a:lnTo>
                    <a:pt x="19874" y="18243"/>
                  </a:lnTo>
                  <a:lnTo>
                    <a:pt x="19874" y="21600"/>
                  </a:lnTo>
                  <a:lnTo>
                    <a:pt x="21600" y="15429"/>
                  </a:lnTo>
                  <a:lnTo>
                    <a:pt x="19874" y="9257"/>
                  </a:lnTo>
                  <a:lnTo>
                    <a:pt x="19874" y="12614"/>
                  </a:lnTo>
                  <a:lnTo>
                    <a:pt x="12770" y="12614"/>
                  </a:lnTo>
                  <a:lnTo>
                    <a:pt x="12770" y="2465"/>
                  </a:lnTo>
                  <a:lnTo>
                    <a:pt x="15120" y="246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72" name="Text Box 15"/>
            <p:cNvSpPr txBox="1">
              <a:spLocks noChangeAspect="1" noChangeArrowheads="1"/>
            </p:cNvSpPr>
            <p:nvPr/>
          </p:nvSpPr>
          <p:spPr bwMode="auto">
            <a:xfrm>
              <a:off x="1680" y="2045"/>
              <a:ext cx="180" cy="16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 marL="0" marR="0" lvl="0" indent="0" algn="l" defTabSz="914400" rtl="0" eaLnBrk="0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②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5792" name="Text Box 16"/>
          <p:cNvSpPr txBox="1"/>
          <p:nvPr/>
        </p:nvSpPr>
        <p:spPr>
          <a:xfrm>
            <a:off x="7239000" y="2514600"/>
            <a:ext cx="1905000" cy="7953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eaLnBrk="0" hangingPunct="0">
              <a:lnSpc>
                <a:spcPct val="96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②</a:t>
            </a:r>
            <a:r>
              <a:rPr lang="zh-CN" altLang="en-US" sz="2400" b="1" dirty="0">
                <a:solidFill>
                  <a:srgbClr val="00206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片</a:t>
            </a:r>
            <a:r>
              <a:rPr lang="en-US" altLang="zh-CN" sz="2400" b="1" dirty="0">
                <a:solidFill>
                  <a:srgbClr val="00206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(</a:t>
            </a:r>
            <a:r>
              <a:rPr lang="zh-CN" altLang="en-US" sz="2400" b="1" dirty="0">
                <a:solidFill>
                  <a:srgbClr val="00206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间</a:t>
            </a:r>
            <a:r>
              <a:rPr lang="en-US" altLang="zh-CN" sz="2400" b="1" dirty="0">
                <a:solidFill>
                  <a:srgbClr val="00206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)</a:t>
            </a:r>
            <a:r>
              <a:rPr lang="zh-CN" altLang="en-US" sz="2400" b="1" dirty="0">
                <a:solidFill>
                  <a:srgbClr val="00206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总线</a:t>
            </a:r>
            <a:endParaRPr lang="zh-CN" altLang="en-US" sz="2400" b="1" dirty="0">
              <a:solidFill>
                <a:srgbClr val="00206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0" hangingPunct="0">
              <a:lnSpc>
                <a:spcPct val="96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  <a:hlinkClick r:id="rId1" action="ppaction://hlinksldjump"/>
              </a:rPr>
              <a:t>三总线</a:t>
            </a: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</a:rPr>
              <a:t>形式</a:t>
            </a:r>
            <a:endParaRPr lang="zh-CN" altLang="en-US" sz="2400" b="1" dirty="0">
              <a:solidFill>
                <a:srgbClr val="002060"/>
              </a:solidFill>
              <a:latin typeface="宋体" panose="02010600030101010101" pitchFamily="2" charset="-122"/>
            </a:endParaRPr>
          </a:p>
        </p:txBody>
      </p:sp>
      <p:grpSp>
        <p:nvGrpSpPr>
          <p:cNvPr id="5" name="Group 17"/>
          <p:cNvGrpSpPr/>
          <p:nvPr/>
        </p:nvGrpSpPr>
        <p:grpSpPr bwMode="auto">
          <a:xfrm>
            <a:off x="1209675" y="3357563"/>
            <a:ext cx="965200" cy="1473200"/>
            <a:chOff x="653" y="1860"/>
            <a:chExt cx="527" cy="797"/>
          </a:xfrm>
          <a:solidFill>
            <a:srgbClr val="C00000"/>
          </a:solidFill>
        </p:grpSpPr>
        <p:sp>
          <p:nvSpPr>
            <p:cNvPr id="14369" name="AutoShape 18"/>
            <p:cNvSpPr>
              <a:spLocks noChangeAspect="1" noChangeArrowheads="1"/>
            </p:cNvSpPr>
            <p:nvPr/>
          </p:nvSpPr>
          <p:spPr bwMode="auto">
            <a:xfrm rot="-5400000">
              <a:off x="518" y="1995"/>
              <a:ext cx="797" cy="527"/>
            </a:xfrm>
            <a:custGeom>
              <a:avLst/>
              <a:gdLst>
                <a:gd name="T0" fmla="*/ 15 w 21600"/>
                <a:gd name="T1" fmla="*/ 0 h 21600"/>
                <a:gd name="T2" fmla="*/ 0 w 21600"/>
                <a:gd name="T3" fmla="*/ 9 h 21600"/>
                <a:gd name="T4" fmla="*/ 15 w 21600"/>
                <a:gd name="T5" fmla="*/ 11 h 21600"/>
                <a:gd name="T6" fmla="*/ 29 w 21600"/>
                <a:gd name="T7" fmla="*/ 9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867 w 21600"/>
                <a:gd name="T13" fmla="*/ 12829 h 21600"/>
                <a:gd name="T14" fmla="*/ 20733 w 21600"/>
                <a:gd name="T15" fmla="*/ 1803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800" y="0"/>
                  </a:moveTo>
                  <a:lnTo>
                    <a:pt x="6480" y="2941"/>
                  </a:lnTo>
                  <a:lnTo>
                    <a:pt x="8984" y="2941"/>
                  </a:lnTo>
                  <a:lnTo>
                    <a:pt x="8984" y="12834"/>
                  </a:lnTo>
                  <a:lnTo>
                    <a:pt x="2059" y="12834"/>
                  </a:lnTo>
                  <a:lnTo>
                    <a:pt x="2059" y="9257"/>
                  </a:lnTo>
                  <a:lnTo>
                    <a:pt x="0" y="15429"/>
                  </a:lnTo>
                  <a:lnTo>
                    <a:pt x="2059" y="21600"/>
                  </a:lnTo>
                  <a:lnTo>
                    <a:pt x="2059" y="18023"/>
                  </a:lnTo>
                  <a:lnTo>
                    <a:pt x="19541" y="18023"/>
                  </a:lnTo>
                  <a:lnTo>
                    <a:pt x="19541" y="21600"/>
                  </a:lnTo>
                  <a:lnTo>
                    <a:pt x="21600" y="15429"/>
                  </a:lnTo>
                  <a:lnTo>
                    <a:pt x="19541" y="9257"/>
                  </a:lnTo>
                  <a:lnTo>
                    <a:pt x="19541" y="12834"/>
                  </a:lnTo>
                  <a:lnTo>
                    <a:pt x="12616" y="12834"/>
                  </a:lnTo>
                  <a:lnTo>
                    <a:pt x="12616" y="2941"/>
                  </a:lnTo>
                  <a:lnTo>
                    <a:pt x="15120" y="2941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70" name="Text Box 19"/>
            <p:cNvSpPr txBox="1">
              <a:spLocks noChangeAspect="1" noChangeArrowheads="1"/>
            </p:cNvSpPr>
            <p:nvPr/>
          </p:nvSpPr>
          <p:spPr bwMode="auto">
            <a:xfrm>
              <a:off x="923" y="2176"/>
              <a:ext cx="180" cy="169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 marL="0" marR="0" lvl="0" indent="0" algn="l" defTabSz="914400" rtl="0" eaLnBrk="0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①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5796" name="Text Box 20"/>
          <p:cNvSpPr txBox="1"/>
          <p:nvPr/>
        </p:nvSpPr>
        <p:spPr>
          <a:xfrm>
            <a:off x="7104063" y="1276350"/>
            <a:ext cx="2084387" cy="7032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eaLnBrk="0" hangingPunct="0">
              <a:lnSpc>
                <a:spcPct val="96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①</a:t>
            </a:r>
            <a:r>
              <a:rPr lang="zh-CN" altLang="en-US" sz="2400" b="1" dirty="0">
                <a:solidFill>
                  <a:srgbClr val="002060"/>
                </a:solidFill>
                <a:latin typeface="黑体" panose="02010609060101010101" pitchFamily="2" charset="-122"/>
                <a:ea typeface="黑体" panose="02010609060101010101" pitchFamily="2" charset="-122"/>
                <a:hlinkClick r:id="rId2" action="ppaction://hlinksldjump"/>
              </a:rPr>
              <a:t>片内总线</a:t>
            </a:r>
            <a:endParaRPr lang="zh-CN" altLang="en-US" sz="2400" b="1" dirty="0">
              <a:solidFill>
                <a:srgbClr val="00206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0" hangingPunct="0">
              <a:lnSpc>
                <a:spcPct val="96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</a:rPr>
              <a:t>单总线形式</a:t>
            </a:r>
            <a:endParaRPr lang="zh-CN" altLang="en-US" sz="2400" b="1" dirty="0">
              <a:solidFill>
                <a:srgbClr val="002060"/>
              </a:solidFill>
              <a:latin typeface="宋体" panose="02010600030101010101" pitchFamily="2" charset="-122"/>
            </a:endParaRPr>
          </a:p>
        </p:txBody>
      </p:sp>
      <p:sp>
        <p:nvSpPr>
          <p:cNvPr id="26634" name="Rectangle 21"/>
          <p:cNvSpPr>
            <a:spLocks noGrp="1" noRot="1"/>
          </p:cNvSpPr>
          <p:nvPr>
            <p:ph type="title"/>
          </p:nvPr>
        </p:nvSpPr>
        <p:spPr>
          <a:xfrm>
            <a:off x="2133600" y="152400"/>
            <a:ext cx="5304790" cy="832485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计算机系统的四层总线结构</a:t>
            </a:r>
            <a:endParaRPr lang="zh-CN" altLang="en-US" sz="28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grpSp>
        <p:nvGrpSpPr>
          <p:cNvPr id="6" name="Group 23"/>
          <p:cNvGrpSpPr/>
          <p:nvPr/>
        </p:nvGrpSpPr>
        <p:grpSpPr>
          <a:xfrm>
            <a:off x="898525" y="3006725"/>
            <a:ext cx="1355725" cy="2265363"/>
            <a:chOff x="457" y="1639"/>
            <a:chExt cx="740" cy="1225"/>
          </a:xfrm>
        </p:grpSpPr>
        <p:sp>
          <p:nvSpPr>
            <p:cNvPr id="26657" name="Text Box 24"/>
            <p:cNvSpPr txBox="1">
              <a:spLocks noChangeAspect="1"/>
            </p:cNvSpPr>
            <p:nvPr/>
          </p:nvSpPr>
          <p:spPr>
            <a:xfrm>
              <a:off x="646" y="1639"/>
              <a:ext cx="551" cy="191"/>
            </a:xfrm>
            <a:prstGeom prst="rect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0" hangingPunct="0">
                <a:lnSpc>
                  <a:spcPct val="96000"/>
                </a:lnSpc>
              </a:pPr>
              <a:r>
                <a:rPr lang="zh-CN" altLang="en-US" sz="2400" b="1" dirty="0">
                  <a:latin typeface="Comic Sans MS" panose="030F0702030302020204" pitchFamily="66" charset="0"/>
                </a:rPr>
                <a:t>运算器</a:t>
              </a:r>
              <a:endParaRPr lang="zh-CN" altLang="en-US" sz="24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26658" name="Text Box 25"/>
            <p:cNvSpPr txBox="1">
              <a:spLocks noChangeAspect="1"/>
            </p:cNvSpPr>
            <p:nvPr/>
          </p:nvSpPr>
          <p:spPr>
            <a:xfrm>
              <a:off x="632" y="2673"/>
              <a:ext cx="543" cy="191"/>
            </a:xfrm>
            <a:prstGeom prst="rect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0" hangingPunct="0">
                <a:lnSpc>
                  <a:spcPct val="96000"/>
                </a:lnSpc>
              </a:pPr>
              <a:r>
                <a:rPr lang="zh-CN" altLang="en-US" sz="2400" b="1" dirty="0">
                  <a:latin typeface="Comic Sans MS" panose="030F0702030302020204" pitchFamily="66" charset="0"/>
                </a:rPr>
                <a:t>寄存器</a:t>
              </a:r>
              <a:endParaRPr lang="zh-CN" altLang="en-US" sz="24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26659" name="Text Box 26"/>
            <p:cNvSpPr txBox="1">
              <a:spLocks noChangeAspect="1"/>
            </p:cNvSpPr>
            <p:nvPr/>
          </p:nvSpPr>
          <p:spPr>
            <a:xfrm>
              <a:off x="457" y="1974"/>
              <a:ext cx="179" cy="550"/>
            </a:xfrm>
            <a:prstGeom prst="rect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0" hangingPunct="0">
                <a:lnSpc>
                  <a:spcPct val="96000"/>
                </a:lnSpc>
              </a:pPr>
              <a:r>
                <a:rPr lang="zh-CN" altLang="en-US" sz="2400" b="1" dirty="0">
                  <a:latin typeface="Comic Sans MS" panose="030F0702030302020204" pitchFamily="66" charset="0"/>
                </a:rPr>
                <a:t>控制器</a:t>
              </a:r>
              <a:endParaRPr lang="zh-CN" altLang="en-US" sz="2400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7" name="Group 27"/>
          <p:cNvGrpSpPr/>
          <p:nvPr/>
        </p:nvGrpSpPr>
        <p:grpSpPr>
          <a:xfrm>
            <a:off x="719138" y="2730500"/>
            <a:ext cx="1666875" cy="2676525"/>
            <a:chOff x="380" y="1463"/>
            <a:chExt cx="910" cy="1448"/>
          </a:xfrm>
        </p:grpSpPr>
        <p:sp>
          <p:nvSpPr>
            <p:cNvPr id="26655" name="Rectangle 28"/>
            <p:cNvSpPr>
              <a:spLocks noChangeAspect="1"/>
            </p:cNvSpPr>
            <p:nvPr/>
          </p:nvSpPr>
          <p:spPr>
            <a:xfrm>
              <a:off x="380" y="1463"/>
              <a:ext cx="910" cy="1448"/>
            </a:xfrm>
            <a:prstGeom prst="rect">
              <a:avLst/>
            </a:prstGeom>
            <a:noFill/>
            <a:ln w="38100" cap="flat" cmpd="sng">
              <a:solidFill>
                <a:schemeClr val="folHlink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26656" name="Text Box 29"/>
            <p:cNvSpPr txBox="1">
              <a:spLocks noChangeAspect="1"/>
            </p:cNvSpPr>
            <p:nvPr/>
          </p:nvSpPr>
          <p:spPr>
            <a:xfrm>
              <a:off x="393" y="1493"/>
              <a:ext cx="300" cy="16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lstStyle/>
            <a:p>
              <a:pPr eaLnBrk="0" hangingPunct="0">
                <a:lnSpc>
                  <a:spcPct val="96000"/>
                </a:lnSpc>
              </a:pPr>
              <a:r>
                <a:rPr lang="en-US" altLang="zh-CN" b="1" dirty="0">
                  <a:latin typeface="Comic Sans MS" panose="030F0702030302020204" pitchFamily="66" charset="0"/>
                </a:rPr>
                <a:t>CPU</a:t>
              </a:r>
              <a:endParaRPr lang="en-US" altLang="zh-CN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679700" y="2386013"/>
            <a:ext cx="838200" cy="3155950"/>
            <a:chOff x="1525" y="1293"/>
            <a:chExt cx="402" cy="1661"/>
          </a:xfrm>
        </p:grpSpPr>
        <p:sp>
          <p:nvSpPr>
            <p:cNvPr id="26653" name="Text Box 31"/>
            <p:cNvSpPr txBox="1">
              <a:spLocks noChangeAspect="1"/>
            </p:cNvSpPr>
            <p:nvPr/>
          </p:nvSpPr>
          <p:spPr>
            <a:xfrm>
              <a:off x="1525" y="1293"/>
              <a:ext cx="402" cy="359"/>
            </a:xfrm>
            <a:prstGeom prst="rect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0" hangingPunct="0">
                <a:lnSpc>
                  <a:spcPct val="96000"/>
                </a:lnSpc>
              </a:pPr>
              <a:r>
                <a:rPr lang="zh-CN" altLang="en-US" sz="2400" b="1" dirty="0">
                  <a:latin typeface="Comic Sans MS" panose="030F0702030302020204" pitchFamily="66" charset="0"/>
                </a:rPr>
                <a:t>存储芯片</a:t>
              </a:r>
              <a:endParaRPr lang="zh-CN" altLang="en-US" sz="24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26654" name="Text Box 32"/>
            <p:cNvSpPr txBox="1">
              <a:spLocks noChangeAspect="1"/>
            </p:cNvSpPr>
            <p:nvPr/>
          </p:nvSpPr>
          <p:spPr>
            <a:xfrm>
              <a:off x="1566" y="2595"/>
              <a:ext cx="350" cy="359"/>
            </a:xfrm>
            <a:prstGeom prst="rect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0" hangingPunct="0">
                <a:lnSpc>
                  <a:spcPct val="96000"/>
                </a:lnSpc>
              </a:pPr>
              <a:r>
                <a:rPr lang="en-US" altLang="zh-CN" sz="2400" b="1" dirty="0">
                  <a:latin typeface="Comic Sans MS" panose="030F0702030302020204" pitchFamily="66" charset="0"/>
                </a:rPr>
                <a:t>I/O</a:t>
              </a:r>
              <a:r>
                <a:rPr lang="zh-CN" altLang="en-US" sz="2400" b="1" dirty="0">
                  <a:latin typeface="Comic Sans MS" panose="030F0702030302020204" pitchFamily="66" charset="0"/>
                </a:rPr>
                <a:t>芯片</a:t>
              </a:r>
              <a:endParaRPr lang="zh-CN" altLang="en-US" sz="2400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9" name="Group 33"/>
          <p:cNvGrpSpPr/>
          <p:nvPr/>
        </p:nvGrpSpPr>
        <p:grpSpPr>
          <a:xfrm>
            <a:off x="554038" y="2328863"/>
            <a:ext cx="3275012" cy="3259137"/>
            <a:chOff x="276" y="1227"/>
            <a:chExt cx="1788" cy="1763"/>
          </a:xfrm>
        </p:grpSpPr>
        <p:sp>
          <p:nvSpPr>
            <p:cNvPr id="26651" name="Rectangle 34"/>
            <p:cNvSpPr>
              <a:spLocks noChangeAspect="1"/>
            </p:cNvSpPr>
            <p:nvPr/>
          </p:nvSpPr>
          <p:spPr>
            <a:xfrm>
              <a:off x="302" y="1227"/>
              <a:ext cx="1762" cy="1763"/>
            </a:xfrm>
            <a:prstGeom prst="rect">
              <a:avLst/>
            </a:prstGeom>
            <a:noFill/>
            <a:ln w="38100" cap="flat" cmpd="sng">
              <a:solidFill>
                <a:schemeClr val="hlink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26652" name="Text Box 35"/>
            <p:cNvSpPr txBox="1">
              <a:spLocks noChangeAspect="1"/>
            </p:cNvSpPr>
            <p:nvPr/>
          </p:nvSpPr>
          <p:spPr>
            <a:xfrm>
              <a:off x="276" y="1242"/>
              <a:ext cx="404" cy="19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 anchorCtr="1"/>
            <a:lstStyle/>
            <a:p>
              <a:pPr eaLnBrk="0" hangingPunct="0">
                <a:lnSpc>
                  <a:spcPct val="96000"/>
                </a:lnSpc>
              </a:pPr>
              <a:r>
                <a:rPr lang="zh-CN" altLang="en-US" b="1" dirty="0">
                  <a:latin typeface="Comic Sans MS" panose="030F0702030302020204" pitchFamily="66" charset="0"/>
                </a:rPr>
                <a:t>主板</a:t>
              </a:r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" name="Group 36"/>
          <p:cNvGrpSpPr/>
          <p:nvPr/>
        </p:nvGrpSpPr>
        <p:grpSpPr>
          <a:xfrm>
            <a:off x="3956050" y="2106613"/>
            <a:ext cx="904875" cy="3446462"/>
            <a:chOff x="2356" y="1135"/>
            <a:chExt cx="494" cy="1864"/>
          </a:xfrm>
        </p:grpSpPr>
        <p:sp>
          <p:nvSpPr>
            <p:cNvPr id="26649" name="Text Box 37"/>
            <p:cNvSpPr txBox="1">
              <a:spLocks noChangeAspect="1"/>
            </p:cNvSpPr>
            <p:nvPr/>
          </p:nvSpPr>
          <p:spPr>
            <a:xfrm>
              <a:off x="2367" y="1135"/>
              <a:ext cx="483" cy="393"/>
            </a:xfrm>
            <a:prstGeom prst="rect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ctr" anchorCtr="1"/>
            <a:lstStyle/>
            <a:p>
              <a:pPr algn="ctr" eaLnBrk="0" hangingPunct="0">
                <a:lnSpc>
                  <a:spcPct val="96000"/>
                </a:lnSpc>
              </a:pPr>
              <a:r>
                <a:rPr lang="zh-CN" altLang="en-US" b="1" dirty="0">
                  <a:latin typeface="Comic Sans MS" panose="030F0702030302020204" pitchFamily="66" charset="0"/>
                </a:rPr>
                <a:t>扩展</a:t>
              </a:r>
              <a:endParaRPr lang="en-US" altLang="zh-CN" b="1" dirty="0">
                <a:latin typeface="Comic Sans MS" panose="030F0702030302020204" pitchFamily="66" charset="0"/>
              </a:endParaRPr>
            </a:p>
            <a:p>
              <a:pPr algn="ctr" eaLnBrk="0" hangingPunct="0">
                <a:lnSpc>
                  <a:spcPct val="96000"/>
                </a:lnSpc>
              </a:pPr>
              <a:r>
                <a:rPr lang="zh-CN" altLang="en-US" b="1" dirty="0">
                  <a:latin typeface="Comic Sans MS" panose="030F0702030302020204" pitchFamily="66" charset="0"/>
                </a:rPr>
                <a:t>接口板</a:t>
              </a:r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26650" name="Text Box 38"/>
            <p:cNvSpPr txBox="1">
              <a:spLocks noChangeAspect="1"/>
            </p:cNvSpPr>
            <p:nvPr/>
          </p:nvSpPr>
          <p:spPr>
            <a:xfrm>
              <a:off x="2356" y="2620"/>
              <a:ext cx="482" cy="379"/>
            </a:xfrm>
            <a:prstGeom prst="rect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ctr" anchorCtr="1"/>
            <a:lstStyle/>
            <a:p>
              <a:pPr algn="ctr" eaLnBrk="0" hangingPunct="0">
                <a:lnSpc>
                  <a:spcPct val="96000"/>
                </a:lnSpc>
              </a:pPr>
              <a:r>
                <a:rPr lang="zh-CN" altLang="en-US" b="1" dirty="0">
                  <a:latin typeface="Comic Sans MS" panose="030F0702030302020204" pitchFamily="66" charset="0"/>
                </a:rPr>
                <a:t>扩展</a:t>
              </a:r>
              <a:endParaRPr lang="zh-CN" altLang="en-US" b="1" dirty="0">
                <a:latin typeface="Comic Sans MS" panose="030F0702030302020204" pitchFamily="66" charset="0"/>
              </a:endParaRPr>
            </a:p>
            <a:p>
              <a:pPr algn="ctr" eaLnBrk="0" hangingPunct="0">
                <a:lnSpc>
                  <a:spcPct val="96000"/>
                </a:lnSpc>
              </a:pPr>
              <a:r>
                <a:rPr lang="zh-CN" altLang="en-US" b="1" dirty="0">
                  <a:latin typeface="Comic Sans MS" panose="030F0702030302020204" pitchFamily="66" charset="0"/>
                </a:rPr>
                <a:t>接口板</a:t>
              </a:r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" name="Group 39"/>
          <p:cNvGrpSpPr/>
          <p:nvPr/>
        </p:nvGrpSpPr>
        <p:grpSpPr>
          <a:xfrm>
            <a:off x="381000" y="1601788"/>
            <a:ext cx="5175250" cy="4224337"/>
            <a:chOff x="167" y="971"/>
            <a:chExt cx="2739" cy="2097"/>
          </a:xfrm>
        </p:grpSpPr>
        <p:sp>
          <p:nvSpPr>
            <p:cNvPr id="26647" name="Rectangle 40"/>
            <p:cNvSpPr>
              <a:spLocks noChangeAspect="1"/>
            </p:cNvSpPr>
            <p:nvPr/>
          </p:nvSpPr>
          <p:spPr>
            <a:xfrm>
              <a:off x="167" y="971"/>
              <a:ext cx="2739" cy="2097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b="1" dirty="0">
                <a:latin typeface="Comic Sans MS" panose="030F0702030302020204" pitchFamily="66" charset="0"/>
              </a:endParaRPr>
            </a:p>
          </p:txBody>
        </p:sp>
        <p:sp>
          <p:nvSpPr>
            <p:cNvPr id="26648" name="Text Box 41"/>
            <p:cNvSpPr txBox="1">
              <a:spLocks noChangeAspect="1"/>
            </p:cNvSpPr>
            <p:nvPr/>
          </p:nvSpPr>
          <p:spPr>
            <a:xfrm>
              <a:off x="218" y="1040"/>
              <a:ext cx="830" cy="20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lstStyle/>
            <a:p>
              <a:pPr eaLnBrk="0" hangingPunct="0">
                <a:lnSpc>
                  <a:spcPct val="96000"/>
                </a:lnSpc>
              </a:pPr>
              <a:r>
                <a:rPr lang="zh-CN" altLang="en-US" sz="2400" b="1" dirty="0">
                  <a:latin typeface="Comic Sans MS" panose="030F0702030302020204" pitchFamily="66" charset="0"/>
                </a:rPr>
                <a:t>计算机系统</a:t>
              </a:r>
              <a:endParaRPr lang="zh-CN" altLang="en-US" sz="2400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6045200" y="2001838"/>
            <a:ext cx="893763" cy="3998912"/>
            <a:chOff x="3911" y="1203"/>
            <a:chExt cx="611" cy="1852"/>
          </a:xfrm>
        </p:grpSpPr>
        <p:sp>
          <p:nvSpPr>
            <p:cNvPr id="26645" name="Text Box 43"/>
            <p:cNvSpPr txBox="1">
              <a:spLocks noChangeAspect="1"/>
            </p:cNvSpPr>
            <p:nvPr/>
          </p:nvSpPr>
          <p:spPr>
            <a:xfrm>
              <a:off x="3911" y="1203"/>
              <a:ext cx="595" cy="64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lIns="0" tIns="0" rIns="0" bIns="0" anchor="ctr" anchorCtr="1"/>
            <a:lstStyle/>
            <a:p>
              <a:pPr algn="ctr" eaLnBrk="0" hangingPunct="0">
                <a:lnSpc>
                  <a:spcPct val="90000"/>
                </a:lnSpc>
              </a:pPr>
              <a:r>
                <a:rPr lang="zh-CN" altLang="en-US" sz="2400" b="1" dirty="0">
                  <a:latin typeface="Comic Sans MS" panose="030F0702030302020204" pitchFamily="66" charset="0"/>
                </a:rPr>
                <a:t>其 他 </a:t>
              </a:r>
              <a:endParaRPr lang="zh-CN" altLang="en-US" sz="2400" b="1" dirty="0">
                <a:latin typeface="Comic Sans MS" panose="030F0702030302020204" pitchFamily="66" charset="0"/>
              </a:endParaRPr>
            </a:p>
            <a:p>
              <a:pPr algn="ctr" eaLnBrk="0" hangingPunct="0">
                <a:lnSpc>
                  <a:spcPct val="90000"/>
                </a:lnSpc>
              </a:pPr>
              <a:r>
                <a:rPr lang="zh-CN" altLang="en-US" b="1" dirty="0">
                  <a:latin typeface="Comic Sans MS" panose="030F0702030302020204" pitchFamily="66" charset="0"/>
                </a:rPr>
                <a:t>计算机</a:t>
              </a:r>
              <a:endParaRPr lang="zh-CN" altLang="en-US" b="1" dirty="0">
                <a:latin typeface="Comic Sans MS" panose="030F0702030302020204" pitchFamily="66" charset="0"/>
              </a:endParaRPr>
            </a:p>
            <a:p>
              <a:pPr algn="ctr" eaLnBrk="0" hangingPunct="0">
                <a:lnSpc>
                  <a:spcPct val="90000"/>
                </a:lnSpc>
              </a:pPr>
              <a:r>
                <a:rPr lang="zh-CN" altLang="en-US" sz="2400" b="1" dirty="0">
                  <a:latin typeface="Comic Sans MS" panose="030F0702030302020204" pitchFamily="66" charset="0"/>
                </a:rPr>
                <a:t>系 统</a:t>
              </a:r>
              <a:endParaRPr lang="zh-CN" altLang="en-US" sz="24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26646" name="Text Box 44"/>
            <p:cNvSpPr txBox="1">
              <a:spLocks noChangeAspect="1"/>
            </p:cNvSpPr>
            <p:nvPr/>
          </p:nvSpPr>
          <p:spPr>
            <a:xfrm>
              <a:off x="3927" y="2413"/>
              <a:ext cx="595" cy="642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lIns="0" tIns="0" rIns="0" bIns="0" anchor="ctr" anchorCtr="1"/>
            <a:lstStyle/>
            <a:p>
              <a:pPr algn="ctr" eaLnBrk="0" hangingPunct="0">
                <a:lnSpc>
                  <a:spcPct val="90000"/>
                </a:lnSpc>
              </a:pPr>
              <a:r>
                <a:rPr lang="zh-CN" altLang="en-US" sz="2400" b="1" dirty="0">
                  <a:latin typeface="Comic Sans MS" panose="030F0702030302020204" pitchFamily="66" charset="0"/>
                </a:rPr>
                <a:t>其 他</a:t>
              </a:r>
              <a:endParaRPr lang="en-US" altLang="zh-CN" sz="2400" b="1" dirty="0">
                <a:latin typeface="Comic Sans MS" panose="030F0702030302020204" pitchFamily="66" charset="0"/>
              </a:endParaRPr>
            </a:p>
            <a:p>
              <a:pPr algn="ctr" eaLnBrk="0" hangingPunct="0">
                <a:lnSpc>
                  <a:spcPct val="90000"/>
                </a:lnSpc>
              </a:pPr>
              <a:r>
                <a:rPr lang="zh-CN" altLang="en-US" sz="2400" b="1" dirty="0">
                  <a:latin typeface="Comic Sans MS" panose="030F0702030302020204" pitchFamily="66" charset="0"/>
                </a:rPr>
                <a:t>仪 器</a:t>
              </a:r>
              <a:endParaRPr lang="zh-CN" altLang="en-US" sz="2400" b="1" dirty="0">
                <a:latin typeface="Comic Sans MS" panose="030F0702030302020204" pitchFamily="66" charset="0"/>
              </a:endParaRPr>
            </a:p>
            <a:p>
              <a:pPr algn="ctr" eaLnBrk="0" hangingPunct="0">
                <a:lnSpc>
                  <a:spcPct val="90000"/>
                </a:lnSpc>
              </a:pPr>
              <a:r>
                <a:rPr lang="zh-CN" altLang="en-US" sz="2400" b="1" dirty="0">
                  <a:latin typeface="Comic Sans MS" panose="030F0702030302020204" pitchFamily="66" charset="0"/>
                </a:rPr>
                <a:t>系 统</a:t>
              </a:r>
              <a:endParaRPr lang="zh-CN" altLang="en-US" sz="2400" b="1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5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46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47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75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75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5" dur="500"/>
                                        <p:tgtEl>
                                          <p:spTgt spid="7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4" dur="500"/>
                                        <p:tgtEl>
                                          <p:spTgt spid="75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4" grpId="0"/>
      <p:bldP spid="75788" grpId="0"/>
      <p:bldP spid="75792" grpId="0"/>
      <p:bldP spid="7579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62407A0-782F-4364-8007-4F213AA5B98C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6866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33400" y="0"/>
            <a:ext cx="8610600" cy="685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隶书" panose="020105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Comic Sans MS" panose="030F0702030302020204" pitchFamily="66" charset="0"/>
                <a:ea typeface="隶书" panose="02010509060101010101" pitchFamily="49" charset="-122"/>
              </a:rPr>
              <a:t>多级总线结构</a:t>
            </a:r>
            <a:endParaRPr lang="zh-CN" altLang="en-US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pic>
        <p:nvPicPr>
          <p:cNvPr id="7" name="Picture 4" descr="845e_arc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23913" y="693738"/>
            <a:ext cx="7862887" cy="6164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2114550" y="1857375"/>
            <a:ext cx="1008063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北桥</a:t>
            </a:r>
            <a:endParaRPr lang="zh-CN" altLang="en-US" sz="32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cxnSp>
        <p:nvCxnSpPr>
          <p:cNvPr id="8" name="直接箭头连接符 7"/>
          <p:cNvCxnSpPr>
            <a:stCxn id="5" idx="3"/>
          </p:cNvCxnSpPr>
          <p:nvPr>
            <p:custDataLst>
              <p:tags r:id="rId5"/>
            </p:custDataLst>
          </p:nvPr>
        </p:nvCxnSpPr>
        <p:spPr>
          <a:xfrm>
            <a:off x="3122613" y="2149475"/>
            <a:ext cx="1135063" cy="636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>
            <p:custDataLst>
              <p:tags r:id="rId6"/>
            </p:custDataLst>
          </p:nvPr>
        </p:nvSpPr>
        <p:spPr>
          <a:xfrm>
            <a:off x="1042988" y="3786188"/>
            <a:ext cx="1008062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南桥</a:t>
            </a:r>
            <a:endParaRPr lang="zh-CN" altLang="en-US" sz="32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cxnSp>
        <p:nvCxnSpPr>
          <p:cNvPr id="10" name="直接箭头连接符 9"/>
          <p:cNvCxnSpPr/>
          <p:nvPr>
            <p:custDataLst>
              <p:tags r:id="rId7"/>
            </p:custDataLst>
          </p:nvPr>
        </p:nvCxnSpPr>
        <p:spPr>
          <a:xfrm>
            <a:off x="1971675" y="4214813"/>
            <a:ext cx="2357438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457200" y="1214438"/>
            <a:ext cx="35814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前端总线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Front Side Bus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3" name="直接箭头连接符 12"/>
          <p:cNvCxnSpPr/>
          <p:nvPr>
            <p:custDataLst>
              <p:tags r:id="rId9"/>
            </p:custDataLst>
          </p:nvPr>
        </p:nvCxnSpPr>
        <p:spPr>
          <a:xfrm>
            <a:off x="3257550" y="1571625"/>
            <a:ext cx="1143000" cy="5000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4" name="Rectangle 21"/>
          <p:cNvSpPr>
            <a:spLocks noGrp="1" noRot="1"/>
          </p:cNvSpPr>
          <p:nvPr>
            <p:custDataLst>
              <p:tags r:id="rId10"/>
            </p:custDataLst>
          </p:nvPr>
        </p:nvSpPr>
        <p:spPr>
          <a:xfrm>
            <a:off x="685800" y="228600"/>
            <a:ext cx="5304790" cy="832485"/>
          </a:xfrm>
        </p:spPr>
        <p:txBody>
          <a:bodyPr vert="horz" wrap="square" lIns="91440" tIns="45720" rIns="91440" bIns="4572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3600" b="1" kern="1200" dirty="0">
                <a:ln w="6350">
                  <a:noFill/>
                </a:ln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2060"/>
                </a:solidFill>
                <a:latin typeface="Corbel" panose="020B0503020204020204" pitchFamily="34" charset="0"/>
                <a:ea typeface="华文楷体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2060"/>
                </a:solidFill>
                <a:latin typeface="Corbel" panose="020B0503020204020204" pitchFamily="34" charset="0"/>
                <a:ea typeface="华文楷体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2060"/>
                </a:solidFill>
                <a:latin typeface="Corbel" panose="020B0503020204020204" pitchFamily="34" charset="0"/>
                <a:ea typeface="华文楷体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2060"/>
                </a:solidFill>
                <a:latin typeface="Corbel" panose="020B0503020204020204" pitchFamily="34" charset="0"/>
                <a:ea typeface="华文楷体" panose="020106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PC</a:t>
            </a:r>
            <a:r>
              <a:rPr sz="2800" dirty="0">
                <a:latin typeface="Comic Sans MS" panose="030F0702030302020204" pitchFamily="66" charset="0"/>
                <a:ea typeface="隶书" panose="02010509060101010101" pitchFamily="49" charset="-122"/>
              </a:rPr>
              <a:t>总线结构</a:t>
            </a:r>
            <a:endParaRPr sz="28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 txBox="1">
            <a:spLocks noGrp="1"/>
          </p:cNvSpPr>
          <p:nvPr>
            <p:ph type="sldNum" sz="quarter" idx="11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pic>
        <p:nvPicPr>
          <p:cNvPr id="27651" name="Picture 2" descr="D925XBC_l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533400"/>
            <a:ext cx="8499475" cy="6324600"/>
          </a:xfrm>
        </p:spPr>
      </p:pic>
      <p:sp>
        <p:nvSpPr>
          <p:cNvPr id="4" name="矩形 3"/>
          <p:cNvSpPr/>
          <p:nvPr/>
        </p:nvSpPr>
        <p:spPr>
          <a:xfrm>
            <a:off x="2054225" y="513302"/>
            <a:ext cx="377507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内总线（插板级总线）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左箭头 9">
            <a:hlinkClick r:id="rId2" action="ppaction://hlinksldjump"/>
          </p:cNvPr>
          <p:cNvSpPr/>
          <p:nvPr/>
        </p:nvSpPr>
        <p:spPr>
          <a:xfrm>
            <a:off x="8610600" y="6400800"/>
            <a:ext cx="511810" cy="2286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日期占位符 16"/>
          <p:cNvSpPr txBox="1">
            <a:spLocks noGrp="1"/>
          </p:cNvSpPr>
          <p:nvPr>
            <p:ph type="dt" sz="half" idx="10"/>
          </p:nvPr>
        </p:nvSpPr>
        <p:spPr bwMode="auto">
          <a:xfrm>
            <a:off x="7924800" y="6629400"/>
            <a:ext cx="1143000" cy="22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2" name="灯片编号占位符 17"/>
          <p:cNvSpPr txBox="1"/>
          <p:nvPr/>
        </p:nvSpPr>
        <p:spPr>
          <a:xfrm>
            <a:off x="4038600" y="6629400"/>
            <a:ext cx="381000" cy="22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3839" r="1830"/>
          <a:stretch>
            <a:fillRect/>
          </a:stretch>
        </p:blipFill>
        <p:spPr>
          <a:xfrm>
            <a:off x="495300" y="979390"/>
            <a:ext cx="7848600" cy="5723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373960" y="1539875"/>
            <a:ext cx="762000" cy="3108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外总线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(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通信总线）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162300" y="1331491"/>
            <a:ext cx="2667000" cy="1066800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301530" y="1327895"/>
            <a:ext cx="1600200" cy="3124200"/>
          </a:xfrm>
          <a:prstGeom prst="ellipse">
            <a:avLst/>
          </a:prstGeom>
          <a:noFill/>
          <a:ln w="101600">
            <a:solidFill>
              <a:srgbClr val="FF0000"/>
            </a:solidFill>
          </a:ln>
          <a:scene3d>
            <a:camera prst="orthographicFront">
              <a:rot lat="0" lon="0" rev="2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213" y="4800600"/>
            <a:ext cx="4192587" cy="2057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/>
          </p:nvPr>
        </p:nvSpPr>
        <p:spPr>
          <a:xfrm>
            <a:off x="533400" y="0"/>
            <a:ext cx="8221345" cy="64389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                   SoC</a:t>
            </a:r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的片上总线</a:t>
            </a:r>
            <a:endParaRPr lang="zh-CN" altLang="en-US" sz="28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58372" name="Rectangle 3"/>
          <p:cNvSpPr>
            <a:spLocks noGrp="1"/>
          </p:cNvSpPr>
          <p:nvPr>
            <p:ph idx="1"/>
          </p:nvPr>
        </p:nvSpPr>
        <p:spPr>
          <a:xfrm>
            <a:off x="533400" y="793115"/>
            <a:ext cx="8610600" cy="6092825"/>
          </a:xfrm>
        </p:spPr>
        <p:txBody>
          <a:bodyPr vert="horz" wrap="square" lIns="0" tIns="0" rIns="0" bIns="0" anchor="t"/>
          <a:lstStyle/>
          <a:p>
            <a:pPr marL="0" indent="0" eaLnBrk="1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altLang="zh-CN" dirty="0">
                <a:ea typeface="华文细黑" panose="02010600040101010101" pitchFamily="2" charset="-122"/>
              </a:rPr>
              <a:t>1</a:t>
            </a:r>
            <a:r>
              <a:rPr lang="zh-CN" altLang="en-US" dirty="0">
                <a:ea typeface="华文细黑" panose="02010600040101010101" pitchFamily="2" charset="-122"/>
              </a:rPr>
              <a:t>、片上总线特点</a:t>
            </a:r>
            <a:endParaRPr lang="zh-CN" altLang="en-US" sz="3200" dirty="0">
              <a:ea typeface="华文细黑" panose="02010600040101010101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简单高效</a:t>
            </a:r>
            <a:endParaRPr lang="zh-CN" altLang="en-US" sz="3200" dirty="0">
              <a:solidFill>
                <a:srgbClr val="C00000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结构简单：占用较少的逻辑单元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时序简单：提供较高的速度</a:t>
            </a:r>
            <a:endParaRPr lang="en-US" altLang="zh-CN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接口简单：降低</a:t>
            </a:r>
            <a:r>
              <a:rPr lang="en-US" altLang="zh-CN" dirty="0"/>
              <a:t>IP</a:t>
            </a:r>
            <a:r>
              <a:rPr lang="zh-CN" altLang="en-US" dirty="0"/>
              <a:t>核连接的复杂性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灵活，具有可复用性</a:t>
            </a:r>
            <a:endParaRPr lang="zh-CN" altLang="en-US" sz="3200" dirty="0">
              <a:solidFill>
                <a:srgbClr val="C00000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地址</a:t>
            </a:r>
            <a:r>
              <a:rPr lang="en-US" altLang="zh-CN" dirty="0"/>
              <a:t>/</a:t>
            </a:r>
            <a:r>
              <a:rPr lang="zh-CN" altLang="en-US" dirty="0"/>
              <a:t>数据宽度、互联结构、仲裁机制可变</a:t>
            </a:r>
            <a:endParaRPr lang="zh-CN" altLang="en-US" sz="28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功耗低</a:t>
            </a:r>
            <a:endParaRPr lang="zh-CN" altLang="en-US" sz="3200" dirty="0">
              <a:solidFill>
                <a:srgbClr val="C00000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信号尽量不变、单向信号线功耗低、时序简单</a:t>
            </a:r>
            <a:endParaRPr lang="zh-CN" altLang="en-US" sz="2800" dirty="0"/>
          </a:p>
          <a:p>
            <a:pPr marL="0" indent="0" eaLnBrk="1" hangingPunct="1">
              <a:lnSpc>
                <a:spcPct val="150000"/>
              </a:lnSpc>
              <a:spcBef>
                <a:spcPts val="1800"/>
              </a:spcBef>
              <a:buNone/>
            </a:pPr>
            <a:r>
              <a:rPr lang="en-US" altLang="zh-CN" dirty="0">
                <a:ea typeface="华文细黑" panose="02010600040101010101" pitchFamily="2" charset="-122"/>
              </a:rPr>
              <a:t>2</a:t>
            </a:r>
            <a:r>
              <a:rPr lang="zh-CN" altLang="en-US" dirty="0">
                <a:ea typeface="华文细黑" panose="02010600040101010101" pitchFamily="2" charset="-122"/>
              </a:rPr>
              <a:t>、片上总线标准</a:t>
            </a:r>
            <a:endParaRPr lang="en-US" altLang="zh-CN" sz="3200" dirty="0">
              <a:ea typeface="华文细黑" panose="02010600040101010101" pitchFamily="2" charset="-122"/>
            </a:endParaRPr>
          </a:p>
          <a:p>
            <a:pPr lvl="1" algn="ctr" eaLnBrk="1" hangingPunct="1"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1813EB"/>
                </a:solidFill>
              </a:rPr>
              <a:t>ARM</a:t>
            </a:r>
            <a:r>
              <a:rPr lang="zh-CN" altLang="en-US" dirty="0">
                <a:solidFill>
                  <a:srgbClr val="1813EB"/>
                </a:solidFill>
              </a:rPr>
              <a:t>的</a:t>
            </a:r>
            <a:r>
              <a:rPr lang="en-US" altLang="zh-CN" dirty="0">
                <a:solidFill>
                  <a:srgbClr val="1813EB"/>
                </a:solidFill>
              </a:rPr>
              <a:t>AMBA</a:t>
            </a:r>
            <a:r>
              <a:rPr lang="en-US" altLang="zh-CN" dirty="0"/>
              <a:t> </a:t>
            </a:r>
            <a:r>
              <a:rPr lang="zh-CN" altLang="en-US" dirty="0"/>
              <a:t>、</a:t>
            </a:r>
            <a:r>
              <a:rPr lang="en-US" altLang="zh-CN" dirty="0"/>
              <a:t>IBM</a:t>
            </a:r>
            <a:r>
              <a:rPr lang="zh-CN" altLang="en-US" dirty="0"/>
              <a:t>的</a:t>
            </a:r>
            <a:r>
              <a:rPr lang="en-US" altLang="zh-CN" dirty="0"/>
              <a:t>CoreConnect</a:t>
            </a:r>
            <a:endParaRPr lang="en-US" altLang="zh-CN" sz="3200" dirty="0"/>
          </a:p>
          <a:p>
            <a:pPr lvl="1" algn="ctr" eaLnBrk="1" hangingPunct="1">
              <a:lnSpc>
                <a:spcPct val="90000"/>
              </a:lnSpc>
              <a:buNone/>
            </a:pPr>
            <a:r>
              <a:rPr lang="en-US" altLang="zh-CN" sz="3200" dirty="0"/>
              <a:t>Silicore</a:t>
            </a:r>
            <a:r>
              <a:rPr lang="zh-CN" altLang="en-US" sz="3200" dirty="0"/>
              <a:t>的</a:t>
            </a:r>
            <a:r>
              <a:rPr lang="en-US" altLang="zh-CN" sz="3200" dirty="0"/>
              <a:t>Wishbone、Altera</a:t>
            </a:r>
            <a:r>
              <a:rPr lang="zh-CN" altLang="en-US" sz="3200" dirty="0"/>
              <a:t>的</a:t>
            </a:r>
            <a:r>
              <a:rPr lang="en-US" altLang="zh-CN" sz="3200" dirty="0"/>
              <a:t>Avalon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8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8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8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8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8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8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8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8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8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83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457200" y="82550"/>
            <a:ext cx="8686800" cy="60325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ARM的AMBA: </a:t>
            </a:r>
            <a:r>
              <a:rPr lang="en-US" altLang="zh-CN" sz="2000" dirty="0">
                <a:latin typeface="Comic Sans MS" panose="030F0702030302020204" pitchFamily="66" charset="0"/>
                <a:ea typeface="隶书" panose="02010509060101010101" pitchFamily="49" charset="-122"/>
              </a:rPr>
              <a:t>Advanced Microcontroller Bus Architecture</a:t>
            </a:r>
            <a:endParaRPr lang="en-US" altLang="zh-CN" sz="24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59396" name="Rectangle 3"/>
          <p:cNvSpPr>
            <a:spLocks noGrp="1"/>
          </p:cNvSpPr>
          <p:nvPr>
            <p:ph idx="1"/>
          </p:nvPr>
        </p:nvSpPr>
        <p:spPr>
          <a:xfrm>
            <a:off x="468630" y="976630"/>
            <a:ext cx="8435975" cy="5554345"/>
          </a:xfrm>
        </p:spPr>
        <p:txBody>
          <a:bodyPr vert="horz" wrap="square" lIns="0" tIns="0" rIns="0" bIns="0" anchor="t"/>
          <a:lstStyle/>
          <a:p>
            <a:pPr marL="0" indent="0" eaLnBrk="1" hangingPunct="1">
              <a:spcAft>
                <a:spcPts val="600"/>
              </a:spcAft>
              <a:buFont typeface="+mj-ea"/>
              <a:buNone/>
            </a:pPr>
            <a:r>
              <a:rPr lang="en-US" altLang="zh-CN" dirty="0"/>
              <a:t>1</a:t>
            </a:r>
            <a:r>
              <a:rPr lang="zh-CN" altLang="en-US" dirty="0"/>
              <a:t>、先进</a:t>
            </a:r>
            <a:r>
              <a:rPr lang="zh-CN" altLang="en-US" dirty="0">
                <a:solidFill>
                  <a:schemeClr val="accent2"/>
                </a:solidFill>
              </a:rPr>
              <a:t>高性能总线</a:t>
            </a:r>
            <a:r>
              <a:rPr lang="en-US" altLang="zh-CN" dirty="0">
                <a:solidFill>
                  <a:schemeClr val="accent2"/>
                </a:solidFill>
              </a:rPr>
              <a:t>AHB</a:t>
            </a:r>
            <a:r>
              <a:rPr lang="en-US" altLang="zh-CN" sz="3200" dirty="0"/>
              <a:t> </a:t>
            </a:r>
            <a:r>
              <a:rPr lang="en-US" altLang="zh-CN" dirty="0"/>
              <a:t>（Advanced High-performance Bus）</a:t>
            </a:r>
            <a:endParaRPr lang="en-US" altLang="zh-CN" sz="3200" dirty="0"/>
          </a:p>
          <a:p>
            <a:pPr lvl="1" eaLnBrk="1" hangingPunct="1">
              <a:buClr>
                <a:srgbClr val="262673"/>
              </a:buClr>
              <a:buFont typeface="Arial" panose="020B0604020202020204" pitchFamily="34" charset="0"/>
              <a:buChar char="•"/>
            </a:pPr>
            <a:r>
              <a:rPr lang="zh-CN" altLang="en-US" sz="2400" dirty="0"/>
              <a:t>适用于高性能和高吞吐设备之间的连接，如</a:t>
            </a:r>
            <a:r>
              <a:rPr lang="en-US" altLang="zh-CN" sz="2400" dirty="0"/>
              <a:t>CPU、</a:t>
            </a:r>
            <a:r>
              <a:rPr lang="zh-CN" altLang="en-US" sz="2400" dirty="0"/>
              <a:t>片上存储器、</a:t>
            </a:r>
            <a:r>
              <a:rPr lang="en-US" altLang="zh-CN" sz="2400" dirty="0"/>
              <a:t>DMA</a:t>
            </a:r>
            <a:r>
              <a:rPr lang="zh-CN" altLang="en-US" sz="2400" dirty="0"/>
              <a:t>设备、</a:t>
            </a:r>
            <a:r>
              <a:rPr lang="en-US" altLang="zh-CN" sz="2400" dirty="0"/>
              <a:t>DSP</a:t>
            </a:r>
            <a:r>
              <a:rPr lang="zh-CN" altLang="en-US" sz="2400" dirty="0"/>
              <a:t>等</a:t>
            </a:r>
            <a:endParaRPr lang="zh-CN" altLang="en-US" sz="2400" dirty="0"/>
          </a:p>
          <a:p>
            <a:pPr marL="0" indent="0" eaLnBrk="1" hangingPunct="1">
              <a:spcBef>
                <a:spcPts val="1200"/>
              </a:spcBef>
              <a:spcAft>
                <a:spcPts val="600"/>
              </a:spcAft>
              <a:buFont typeface="+mj-ea"/>
              <a:buNone/>
            </a:pPr>
            <a:r>
              <a:rPr lang="en-US" altLang="zh-CN" dirty="0"/>
              <a:t>2</a:t>
            </a:r>
            <a:r>
              <a:rPr lang="zh-CN" altLang="en-US" dirty="0"/>
              <a:t>、先进</a:t>
            </a:r>
            <a:r>
              <a:rPr lang="zh-CN" altLang="en-US" dirty="0">
                <a:solidFill>
                  <a:schemeClr val="accent2"/>
                </a:solidFill>
              </a:rPr>
              <a:t>系统总线</a:t>
            </a:r>
            <a:r>
              <a:rPr lang="en-US" altLang="zh-CN" dirty="0">
                <a:solidFill>
                  <a:schemeClr val="accent2"/>
                </a:solidFill>
              </a:rPr>
              <a:t>ASB</a:t>
            </a:r>
            <a:r>
              <a:rPr lang="en-US" altLang="zh-CN" dirty="0"/>
              <a:t>（Advanced System Bus）</a:t>
            </a:r>
            <a:endParaRPr lang="zh-CN" altLang="en-US" sz="3200" dirty="0"/>
          </a:p>
          <a:p>
            <a:pPr lvl="1" eaLnBrk="1" hangingPunct="1">
              <a:buClr>
                <a:srgbClr val="2D2D8A"/>
              </a:buClr>
              <a:buFont typeface="Arial" panose="020B0604020202020204" pitchFamily="34" charset="0"/>
              <a:buChar char="•"/>
            </a:pPr>
            <a:r>
              <a:rPr lang="zh-CN" altLang="en-US" sz="2400" dirty="0"/>
              <a:t>适用于高性能系统模块。与</a:t>
            </a:r>
            <a:r>
              <a:rPr lang="en-US" altLang="zh-CN" sz="2400" dirty="0"/>
              <a:t>AHB</a:t>
            </a:r>
            <a:r>
              <a:rPr lang="zh-CN" altLang="en-US" sz="2400" dirty="0"/>
              <a:t>的主要不同是读写数据采用了一条双向数据总线</a:t>
            </a:r>
            <a:endParaRPr lang="zh-CN" altLang="en-US" sz="2400" dirty="0"/>
          </a:p>
          <a:p>
            <a:pPr marL="0" indent="0" eaLnBrk="1" hangingPunct="1">
              <a:spcBef>
                <a:spcPts val="1200"/>
              </a:spcBef>
              <a:spcAft>
                <a:spcPts val="600"/>
              </a:spcAft>
              <a:buFont typeface="+mj-ea"/>
              <a:buNone/>
            </a:pPr>
            <a:r>
              <a:rPr lang="en-US" altLang="zh-CN" dirty="0"/>
              <a:t>3</a:t>
            </a:r>
            <a:r>
              <a:rPr lang="zh-CN" altLang="en-US" dirty="0"/>
              <a:t>、先进</a:t>
            </a:r>
            <a:r>
              <a:rPr lang="zh-CN" altLang="en-US" dirty="0">
                <a:solidFill>
                  <a:schemeClr val="accent2"/>
                </a:solidFill>
              </a:rPr>
              <a:t>外设总线</a:t>
            </a:r>
            <a:r>
              <a:rPr lang="en-US" altLang="zh-CN" dirty="0">
                <a:solidFill>
                  <a:schemeClr val="accent2"/>
                </a:solidFill>
              </a:rPr>
              <a:t>APB</a:t>
            </a:r>
            <a:r>
              <a:rPr lang="en-US" altLang="zh-CN" sz="3200" dirty="0">
                <a:sym typeface="+mn-ea"/>
              </a:rPr>
              <a:t>（</a:t>
            </a:r>
            <a:r>
              <a:rPr lang="en-US" altLang="zh-CN" dirty="0"/>
              <a:t>Advanced Peripheral Bus）</a:t>
            </a:r>
            <a:endParaRPr lang="en-US" altLang="zh-CN" sz="3200" dirty="0"/>
          </a:p>
          <a:p>
            <a:pPr lvl="1" eaLnBrk="1" hangingPunct="1">
              <a:buClr>
                <a:srgbClr val="2D2D8A"/>
              </a:buClr>
              <a:buFont typeface="Arial" panose="020B0604020202020204" pitchFamily="34" charset="0"/>
              <a:buChar char="•"/>
            </a:pPr>
            <a:r>
              <a:rPr lang="zh-CN" altLang="en-US" sz="2400" dirty="0"/>
              <a:t>适用于低功耗外部设备，经优化减少了功耗和接口复杂度</a:t>
            </a:r>
            <a:endParaRPr lang="zh-CN" altLang="en-US" sz="2400" dirty="0"/>
          </a:p>
          <a:p>
            <a:pPr lvl="1" eaLnBrk="1" hangingPunct="1">
              <a:spcBef>
                <a:spcPts val="180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适合较复杂的应用，需要遵守较简单的操作协议；拥有众多的第三方支持。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9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9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/>
          </p:cNvSpPr>
          <p:nvPr>
            <p:ph type="title"/>
          </p:nvPr>
        </p:nvSpPr>
        <p:spPr>
          <a:xfrm>
            <a:off x="381000" y="76200"/>
            <a:ext cx="8610600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计算机互联结构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-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总线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762000"/>
            <a:ext cx="8315960" cy="5791200"/>
          </a:xfrm>
        </p:spPr>
        <p:txBody>
          <a:bodyPr vert="horz" wrap="square" lIns="0" tIns="0" rIns="0" bIns="0" numCol="1" anchor="t" anchorCtr="0" compatLnSpc="1"/>
          <a:lstStyle/>
          <a:p>
            <a:pPr eaLnBrk="1" hangingPunct="1">
              <a:buNone/>
            </a:pPr>
            <a:r>
              <a:rPr lang="en-US" altLang="zh-CN" sz="3600" dirty="0">
                <a:solidFill>
                  <a:srgbClr val="000099"/>
                </a:solidFill>
              </a:rPr>
              <a:t>    </a:t>
            </a:r>
            <a:r>
              <a:rPr lang="en-US" altLang="zh-CN" sz="2400" dirty="0">
                <a:solidFill>
                  <a:srgbClr val="000099"/>
                </a:solidFill>
              </a:rPr>
              <a:t>interconnection structure</a:t>
            </a:r>
            <a:r>
              <a:rPr lang="zh-CN" altLang="en-US" sz="2400" dirty="0">
                <a:solidFill>
                  <a:srgbClr val="000099"/>
                </a:solidFill>
              </a:rPr>
              <a:t>：指计算机系统中连接各</a:t>
            </a:r>
            <a:endParaRPr lang="zh-CN" altLang="en-US" sz="2400" dirty="0">
              <a:solidFill>
                <a:srgbClr val="000099"/>
              </a:solidFill>
            </a:endParaRPr>
          </a:p>
          <a:p>
            <a:pPr eaLnBrk="1" hangingPunct="1">
              <a:buNone/>
            </a:pPr>
            <a:r>
              <a:rPr lang="zh-CN" altLang="en-US" sz="2400" dirty="0">
                <a:solidFill>
                  <a:srgbClr val="000099"/>
                </a:solidFill>
              </a:rPr>
              <a:t>子系统的通路集合。</a:t>
            </a:r>
            <a:r>
              <a:rPr lang="zh-CN" altLang="en-US" sz="2400" dirty="0">
                <a:solidFill>
                  <a:srgbClr val="FF0000"/>
                </a:solidFill>
              </a:rPr>
              <a:t>总线</a:t>
            </a:r>
            <a:r>
              <a:rPr lang="en-US" altLang="zh-CN" sz="2400" dirty="0">
                <a:solidFill>
                  <a:srgbClr val="FF0000"/>
                </a:solidFill>
              </a:rPr>
              <a:t>(bus)</a:t>
            </a:r>
            <a:r>
              <a:rPr lang="zh-CN" altLang="en-US" sz="2400" dirty="0">
                <a:solidFill>
                  <a:srgbClr val="000099"/>
                </a:solidFill>
              </a:rPr>
              <a:t>是使用最普遍的互连结构。</a:t>
            </a:r>
            <a:endParaRPr lang="zh-CN" altLang="en-US" sz="3600" dirty="0">
              <a:solidFill>
                <a:srgbClr val="000099"/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1800"/>
              </a:spcBef>
              <a:buNone/>
            </a:pPr>
            <a:r>
              <a:rPr lang="en-US" altLang="zh-CN" dirty="0">
                <a:ea typeface="华文细黑" panose="02010600040101010101" pitchFamily="2" charset="-122"/>
              </a:rPr>
              <a:t>1</a:t>
            </a:r>
            <a:r>
              <a:rPr lang="zh-CN" altLang="en-US" dirty="0">
                <a:ea typeface="华文细黑" panose="02010600040101010101" pitchFamily="2" charset="-122"/>
              </a:rPr>
              <a:t>、总线特点</a:t>
            </a:r>
            <a:endParaRPr lang="en-US" altLang="zh-CN" sz="3200" dirty="0">
              <a:ea typeface="华文细黑" panose="0201060004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1800"/>
              </a:spcBef>
              <a:buNone/>
            </a:pPr>
            <a:r>
              <a:rPr lang="en-US" altLang="zh-CN" dirty="0">
                <a:ea typeface="华文细黑" panose="02010600040101010101" pitchFamily="2" charset="-122"/>
              </a:rPr>
              <a:t>2</a:t>
            </a:r>
            <a:r>
              <a:rPr lang="zh-CN" altLang="en-US" dirty="0">
                <a:ea typeface="华文细黑" panose="02010600040101010101" pitchFamily="2" charset="-122"/>
              </a:rPr>
              <a:t>、总线优势</a:t>
            </a:r>
            <a:endParaRPr lang="en-US" altLang="zh-CN" sz="3200" dirty="0">
              <a:ea typeface="华文细黑" panose="02010600040101010101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002060"/>
                </a:solidFill>
              </a:rPr>
              <a:t>减少部件间连线的数量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lvl="2" eaLnBrk="1" hangingPunct="1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000000"/>
                </a:solidFill>
              </a:rPr>
              <a:t>非总线结构的</a:t>
            </a:r>
            <a:r>
              <a:rPr lang="en-US" altLang="zh-CN" dirty="0">
                <a:solidFill>
                  <a:srgbClr val="000000"/>
                </a:solidFill>
              </a:rPr>
              <a:t>N</a:t>
            </a:r>
            <a:r>
              <a:rPr lang="zh-CN" altLang="en-US" dirty="0">
                <a:solidFill>
                  <a:srgbClr val="000000"/>
                </a:solidFill>
              </a:rPr>
              <a:t>个设备的互联线组数为</a:t>
            </a:r>
            <a:r>
              <a:rPr lang="en-US" altLang="zh-CN" dirty="0">
                <a:solidFill>
                  <a:srgbClr val="000000"/>
                </a:solidFill>
              </a:rPr>
              <a:t>N*(N-1)/2</a:t>
            </a:r>
            <a:endParaRPr lang="en-US" altLang="zh-CN" dirty="0">
              <a:solidFill>
                <a:srgbClr val="000000"/>
              </a:solidFill>
            </a:endParaRPr>
          </a:p>
          <a:p>
            <a:pPr lvl="2" eaLnBrk="1" hangingPunct="1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000000"/>
                </a:solidFill>
              </a:rPr>
              <a:t>非总线结构的</a:t>
            </a:r>
            <a:r>
              <a:rPr lang="en-US" altLang="zh-CN" dirty="0">
                <a:solidFill>
                  <a:srgbClr val="000000"/>
                </a:solidFill>
              </a:rPr>
              <a:t>M</a:t>
            </a:r>
            <a:r>
              <a:rPr lang="zh-CN" altLang="en-US" dirty="0">
                <a:solidFill>
                  <a:srgbClr val="000000"/>
                </a:solidFill>
              </a:rPr>
              <a:t>发</a:t>
            </a:r>
            <a:r>
              <a:rPr lang="en-US" altLang="zh-CN" dirty="0">
                <a:solidFill>
                  <a:srgbClr val="000000"/>
                </a:solidFill>
              </a:rPr>
              <a:t>N</a:t>
            </a:r>
            <a:r>
              <a:rPr lang="zh-CN" altLang="en-US" dirty="0">
                <a:solidFill>
                  <a:srgbClr val="000000"/>
                </a:solidFill>
              </a:rPr>
              <a:t>收设备间的互联线组数为</a:t>
            </a:r>
            <a:r>
              <a:rPr lang="en-US" altLang="zh-CN" dirty="0">
                <a:solidFill>
                  <a:srgbClr val="000000"/>
                </a:solidFill>
              </a:rPr>
              <a:t>M*N</a:t>
            </a:r>
            <a:endParaRPr lang="en-US" altLang="zh-CN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002060"/>
                </a:solidFill>
              </a:rPr>
              <a:t>扩展性好，便于构建系统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002060"/>
                </a:solidFill>
              </a:rPr>
              <a:t>便于产品更新换代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53690" y="2158365"/>
            <a:ext cx="110109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公用性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mic Sans MS" panose="030F0702030302020204" pitchFamily="66" charset="0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7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62407A0-782F-4364-8007-4F213AA5B98C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17" name="对象 16"/>
          <p:cNvGraphicFramePr/>
          <p:nvPr/>
        </p:nvGraphicFramePr>
        <p:xfrm>
          <a:off x="304800" y="76200"/>
          <a:ext cx="5441315" cy="6776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" r:id="rId1" imgW="7019925" imgH="7905750" progId="Paint.Picture">
                  <p:embed/>
                </p:oleObj>
              </mc:Choice>
              <mc:Fallback>
                <p:oleObj name="" r:id="rId1" imgW="7019925" imgH="7905750" progId="Paint.Picture">
                  <p:embed/>
                  <p:pic>
                    <p:nvPicPr>
                      <p:cNvPr id="0" name="图片 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4800" y="76200"/>
                        <a:ext cx="5441315" cy="6776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/>
          <p:nvPr/>
        </p:nvGraphicFramePr>
        <p:xfrm>
          <a:off x="3929380" y="3429000"/>
          <a:ext cx="5214620" cy="342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" r:id="rId3" imgW="9153525" imgH="6391275" progId="Paint.Picture">
                  <p:embed/>
                </p:oleObj>
              </mc:Choice>
              <mc:Fallback>
                <p:oleObj name="" r:id="rId3" imgW="9153525" imgH="6391275" progId="Paint.Picture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29380" y="3429000"/>
                        <a:ext cx="5214620" cy="342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298" name="标题 1"/>
          <p:cNvSpPr>
            <a:spLocks noGrp="1"/>
          </p:cNvSpPr>
          <p:nvPr>
            <p:ph type="title"/>
          </p:nvPr>
        </p:nvSpPr>
        <p:spPr>
          <a:xfrm>
            <a:off x="5574030" y="1524000"/>
            <a:ext cx="3569970" cy="685800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AMBA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总线特性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490855" y="990600"/>
          <a:ext cx="8195945" cy="5093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040"/>
                <a:gridCol w="2691130"/>
                <a:gridCol w="2087880"/>
                <a:gridCol w="1826895"/>
              </a:tblGrid>
              <a:tr h="4984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sym typeface="+mn-ea"/>
                        </a:rPr>
                        <a:t>总线名称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AMAB2.0 AHB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AMAB2.0 ASB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AMAB2.0 APB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</a:tr>
              <a:tr h="4984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sym typeface="+mn-ea"/>
                        </a:rPr>
                        <a:t>数据线宽度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32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、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64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、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128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、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256</a:t>
                      </a:r>
                      <a:endParaRPr lang="zh-C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32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、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64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、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128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、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256</a:t>
                      </a:r>
                      <a:endParaRPr lang="zh-C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8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、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16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、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32</a:t>
                      </a:r>
                      <a:endParaRPr lang="zh-C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984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地址线宽度</a:t>
                      </a:r>
                      <a:endParaRPr lang="zh-CN" altLang="en-US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32(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地址流水，减少延迟）</a:t>
                      </a:r>
                      <a:endParaRPr lang="zh-C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altLang="zh-CN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altLang="zh-CN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984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体系结构</a:t>
                      </a:r>
                      <a:endParaRPr lang="zh-CN" altLang="en-US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多主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/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从设备</a:t>
                      </a:r>
                      <a:endParaRPr lang="zh-CN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仲裁机制</a:t>
                      </a:r>
                      <a:endParaRPr lang="zh-C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主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/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从设备</a:t>
                      </a:r>
                      <a:endParaRPr lang="zh-CN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仲裁机制</a:t>
                      </a:r>
                      <a:endParaRPr lang="zh-C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单主设备（桥）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/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多从设备</a:t>
                      </a:r>
                      <a:endParaRPr lang="zh-CN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无仲裁</a:t>
                      </a:r>
                      <a:endParaRPr lang="zh-C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984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数据线协议</a:t>
                      </a:r>
                      <a:endParaRPr lang="zh-CN" altLang="en-US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单一的读写传输</a:t>
                      </a:r>
                      <a:endParaRPr lang="zh-CN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支持流水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/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分裂传输</a:t>
                      </a:r>
                      <a:endParaRPr lang="zh-CN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支持突发传输</a:t>
                      </a:r>
                      <a:endParaRPr lang="zh-CN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字节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/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半字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/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字</a:t>
                      </a:r>
                      <a:endParaRPr lang="zh-C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单一的读写传输</a:t>
                      </a:r>
                      <a:endParaRPr lang="zh-CN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支持流水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/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突发传输</a:t>
                      </a:r>
                      <a:endParaRPr lang="zh-CN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字节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/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半字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/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字</a:t>
                      </a:r>
                      <a:endParaRPr lang="zh-C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一次读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/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写占两个时钟周期</a:t>
                      </a:r>
                      <a:endParaRPr lang="zh-CN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不支持突发传输</a:t>
                      </a:r>
                      <a:endParaRPr lang="zh-C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984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时序</a:t>
                      </a:r>
                      <a:endParaRPr lang="zh-CN" altLang="en-US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同步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同步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同步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984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互接</a:t>
                      </a:r>
                      <a:endParaRPr lang="zh-CN" altLang="en-US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多路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无定义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无定义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984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支持互接</a:t>
                      </a:r>
                      <a:endParaRPr lang="zh-CN" altLang="en-US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不支持三态总线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支持三态总线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不支持三态总线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298" name="标题 1"/>
          <p:cNvSpPr>
            <a:spLocks noGrp="1"/>
          </p:cNvSpPr>
          <p:nvPr>
            <p:ph type="title"/>
          </p:nvPr>
        </p:nvSpPr>
        <p:spPr>
          <a:xfrm>
            <a:off x="490855" y="152400"/>
            <a:ext cx="8610600" cy="685800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AMBA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总线特性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657600" y="1035050"/>
            <a:ext cx="541020" cy="251460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096000" y="1033780"/>
            <a:ext cx="513715" cy="261620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gradFill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041640" y="1033780"/>
            <a:ext cx="513715" cy="261620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gradFill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43200" y="3975100"/>
            <a:ext cx="1370965" cy="294640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gradFill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800600" y="3733800"/>
            <a:ext cx="2007870" cy="265430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gradFill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26970" y="3733800"/>
            <a:ext cx="2004060" cy="235585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gradFill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001010" y="4575810"/>
            <a:ext cx="5607685" cy="381000"/>
          </a:xfrm>
          <a:prstGeom prst="roundRect">
            <a:avLst/>
          </a:prstGeom>
          <a:solidFill>
            <a:srgbClr val="002060">
              <a:alpha val="30000"/>
            </a:srgbClr>
          </a:solidFill>
          <a:ln>
            <a:gradFill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362200" y="1447800"/>
            <a:ext cx="6021070" cy="381000"/>
          </a:xfrm>
          <a:prstGeom prst="roundRect">
            <a:avLst/>
          </a:prstGeom>
          <a:solidFill>
            <a:srgbClr val="002060">
              <a:alpha val="30000"/>
            </a:srgbClr>
          </a:solidFill>
          <a:ln>
            <a:gradFill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930390" y="3999230"/>
            <a:ext cx="1718310" cy="290195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gradFill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1"/>
          <p:cNvSpPr txBox="1"/>
          <p:nvPr>
            <p:custDataLst>
              <p:tags r:id="rId1"/>
            </p:custDataLst>
          </p:nvPr>
        </p:nvSpPr>
        <p:spPr>
          <a:xfrm>
            <a:off x="381000" y="185738"/>
            <a:ext cx="8532813" cy="576262"/>
          </a:xfrm>
        </p:spPr>
        <p:txBody>
          <a:bodyPr vert="horz" wrap="square" lIns="91440" tIns="45720" rIns="91440" bIns="4572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3600" b="1" kern="1200" dirty="0">
                <a:ln w="6350">
                  <a:noFill/>
                </a:ln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2060"/>
                </a:solidFill>
                <a:latin typeface="Corbel" panose="020B0503020204020204" pitchFamily="34" charset="0"/>
                <a:ea typeface="华文楷体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2060"/>
                </a:solidFill>
                <a:latin typeface="Corbel" panose="020B0503020204020204" pitchFamily="34" charset="0"/>
                <a:ea typeface="华文楷体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2060"/>
                </a:solidFill>
                <a:latin typeface="Corbel" panose="020B0503020204020204" pitchFamily="34" charset="0"/>
                <a:ea typeface="华文楷体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2060"/>
                </a:solidFill>
                <a:latin typeface="Corbel" panose="020B0503020204020204" pitchFamily="34" charset="0"/>
                <a:ea typeface="华文楷体" panose="020106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latin typeface="Comic Sans MS" panose="030F0702030302020204" pitchFamily="66" charset="0"/>
                <a:ea typeface="隶书" panose="02010509060101010101" pitchFamily="49" charset="-122"/>
              </a:rPr>
              <a:t>典型的</a:t>
            </a:r>
            <a:r>
              <a:rPr lang="en-US" altLang="zh-CN" sz="3200">
                <a:latin typeface="Comic Sans MS" panose="030F0702030302020204" pitchFamily="66" charset="0"/>
                <a:ea typeface="隶书" panose="02010509060101010101" pitchFamily="49" charset="-122"/>
              </a:rPr>
              <a:t>AMBA</a:t>
            </a:r>
            <a:r>
              <a:rPr lang="zh-CN" altLang="en-US" sz="3200">
                <a:latin typeface="Comic Sans MS" panose="030F0702030302020204" pitchFamily="66" charset="0"/>
                <a:ea typeface="隶书" panose="02010509060101010101" pitchFamily="49" charset="-122"/>
              </a:rPr>
              <a:t>架构</a:t>
            </a:r>
            <a:endParaRPr lang="zh-CN" altLang="en-US" sz="320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7" name="日期占位符 16"/>
          <p:cNvSpPr txBox="1">
            <a:spLocks noGrp="1"/>
          </p:cNvSpPr>
          <p:nvPr>
            <p:ph type="dt" sz="half" idx="10"/>
            <p:custDataLst>
              <p:tags r:id="rId2"/>
            </p:custDataLst>
          </p:nvPr>
        </p:nvSpPr>
        <p:spPr bwMode="auto">
          <a:xfrm>
            <a:off x="8001000" y="6629400"/>
            <a:ext cx="1143000" cy="22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41" name="灯片编号占位符 17"/>
          <p:cNvSpPr txBox="1">
            <a:spLocks noGrp="1"/>
          </p:cNvSpPr>
          <p:nvPr>
            <p:ph type="sldNum" sz="quarter" idx="11"/>
            <p:custDataLst>
              <p:tags r:id="rId3"/>
            </p:custDataLst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42" name="页脚占位符 18"/>
          <p:cNvSpPr txBox="1">
            <a:spLocks noGrp="1"/>
          </p:cNvSpPr>
          <p:nvPr>
            <p:ph type="ftr" sz="quarter" idx="12"/>
            <p:custDataLst>
              <p:tags r:id="rId4"/>
            </p:custDataLst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65" y="2057400"/>
            <a:ext cx="7991070" cy="28670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AHB总线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架构</a:t>
            </a:r>
            <a:endParaRPr lang="zh-CN" altLang="zh-CN" sz="3200" dirty="0"/>
          </a:p>
        </p:txBody>
      </p:sp>
      <p:pic>
        <p:nvPicPr>
          <p:cNvPr id="7168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8488"/>
            <a:ext cx="9144000" cy="6259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圆角矩形 8"/>
          <p:cNvSpPr/>
          <p:nvPr/>
        </p:nvSpPr>
        <p:spPr>
          <a:xfrm>
            <a:off x="304800" y="1295400"/>
            <a:ext cx="1600200" cy="3581400"/>
          </a:xfrm>
          <a:prstGeom prst="round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239000" y="990600"/>
            <a:ext cx="1524000" cy="4876800"/>
          </a:xfrm>
          <a:prstGeom prst="round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505200" y="457200"/>
            <a:ext cx="2209800" cy="6400800"/>
          </a:xfrm>
          <a:prstGeom prst="round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4800" y="5105400"/>
            <a:ext cx="2971800" cy="16922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仿宋_GB2312" panose="02010609030101010101" pitchFamily="49" charset="-122"/>
                <a:cs typeface="+mn-cs"/>
              </a:rPr>
              <a:t>AHB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仿宋_GB2312" panose="02010609030101010101" pitchFamily="49" charset="-122"/>
                <a:cs typeface="+mn-cs"/>
              </a:rPr>
              <a:t>总线信号：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仿宋_GB2312" panose="02010609030101010101" pitchFamily="49" charset="-122"/>
              <a:cs typeface="+mn-cs"/>
            </a:endParaRPr>
          </a:p>
          <a:p>
            <a:pPr marL="354330" marR="0" lvl="0" indent="-35433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仿宋_GB2312" panose="02010609030101010101" pitchFamily="49" charset="-122"/>
                <a:cs typeface="+mn-cs"/>
              </a:rPr>
              <a:t>地址、控制、写数据、读数据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仿宋_GB2312" panose="02010609030101010101" pitchFamily="49" charset="-122"/>
              <a:cs typeface="+mn-cs"/>
            </a:endParaRPr>
          </a:p>
          <a:p>
            <a:pPr marL="354330" marR="0" lvl="0" indent="-35433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仿宋_GB2312" panose="02010609030101010101" pitchFamily="49" charset="-122"/>
                <a:cs typeface="+mn-cs"/>
              </a:rPr>
              <a:t>时钟、仲裁（不通过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仿宋_GB2312" panose="02010609030101010101" pitchFamily="49" charset="-122"/>
                <a:cs typeface="+mn-cs"/>
              </a:rPr>
              <a:t>MUX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仿宋_GB2312" panose="02010609030101010101" pitchFamily="49" charset="-122"/>
                <a:cs typeface="+mn-cs"/>
              </a:rPr>
              <a:t>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仿宋_GB2312" panose="0201060903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  <p:bldP spid="1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/>
          </p:cNvSpPr>
          <p:nvPr>
            <p:ph type="title"/>
          </p:nvPr>
        </p:nvSpPr>
        <p:spPr>
          <a:xfrm>
            <a:off x="381000" y="0"/>
            <a:ext cx="8763000" cy="719138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AHB总线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的主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/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从接口信号</a:t>
            </a:r>
            <a:r>
              <a:rPr lang="en-US" altLang="zh-CN" sz="5400" dirty="0">
                <a:latin typeface="Comic Sans MS" panose="030F0702030302020204" pitchFamily="66" charset="0"/>
                <a:ea typeface="隶书" panose="02010509060101010101" pitchFamily="49" charset="-122"/>
              </a:rPr>
              <a:t> </a:t>
            </a:r>
            <a:endParaRPr lang="en-US" altLang="zh-CN" sz="54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pic>
        <p:nvPicPr>
          <p:cNvPr id="7270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85800"/>
            <a:ext cx="4800600" cy="6172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373" name="Rectangle 6"/>
          <p:cNvSpPr/>
          <p:nvPr/>
        </p:nvSpPr>
        <p:spPr>
          <a:xfrm>
            <a:off x="3505200" y="5791200"/>
            <a:ext cx="4876800" cy="457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685800"/>
            <a:ext cx="4343400" cy="6172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圆角矩形 6"/>
          <p:cNvSpPr/>
          <p:nvPr/>
        </p:nvSpPr>
        <p:spPr>
          <a:xfrm>
            <a:off x="3124200" y="6248400"/>
            <a:ext cx="990600" cy="304800"/>
          </a:xfrm>
          <a:prstGeom prst="round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229600" y="6324600"/>
            <a:ext cx="838200" cy="304800"/>
          </a:xfrm>
          <a:prstGeom prst="round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0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/>
          </p:cNvSpPr>
          <p:nvPr>
            <p:ph type="title"/>
          </p:nvPr>
        </p:nvSpPr>
        <p:spPr>
          <a:xfrm>
            <a:off x="381000" y="0"/>
            <a:ext cx="8534400" cy="719138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AHB总线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的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仲裁器接口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信号</a:t>
            </a:r>
            <a:endParaRPr lang="en-US" altLang="zh-CN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pic>
        <p:nvPicPr>
          <p:cNvPr id="7475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23900"/>
            <a:ext cx="9144000" cy="6134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7" name="Rectangle 6"/>
          <p:cNvSpPr/>
          <p:nvPr/>
        </p:nvSpPr>
        <p:spPr>
          <a:xfrm>
            <a:off x="4419600" y="6248400"/>
            <a:ext cx="3657600" cy="3810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7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AHB</a:t>
            </a:r>
            <a:r>
              <a:t>总线信号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62407A0-782F-4364-8007-4F213AA5B98C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8" name="内容占位符 7"/>
          <p:cNvGraphicFramePr>
            <a:graphicFrameLocks noGrp="1" noChangeAspect="1"/>
          </p:cNvGraphicFramePr>
          <p:nvPr>
            <p:ph idx="1"/>
            <p:custDataLst>
              <p:tags r:id="rId1"/>
            </p:custDataLst>
          </p:nvPr>
        </p:nvGraphicFramePr>
        <p:xfrm>
          <a:off x="304800" y="815975"/>
          <a:ext cx="4844415" cy="3115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" r:id="rId2" imgW="5016500" imgH="3225800" progId="Paint.Picture">
                  <p:embed/>
                </p:oleObj>
              </mc:Choice>
              <mc:Fallback>
                <p:oleObj name="" r:id="rId2" imgW="5016500" imgH="32258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" y="815975"/>
                        <a:ext cx="4844415" cy="3115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>
            <p:custDataLst>
              <p:tags r:id="rId4"/>
            </p:custDataLst>
          </p:nvPr>
        </p:nvGraphicFramePr>
        <p:xfrm>
          <a:off x="5105400" y="742950"/>
          <a:ext cx="3943985" cy="319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" r:id="rId5" imgW="5092700" imgH="3295650" progId="Paint.Picture">
                  <p:embed/>
                </p:oleObj>
              </mc:Choice>
              <mc:Fallback>
                <p:oleObj name="" r:id="rId5" imgW="5092700" imgH="32956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05400" y="742950"/>
                        <a:ext cx="3943985" cy="319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>
            <p:custDataLst>
              <p:tags r:id="rId7"/>
            </p:custDataLst>
          </p:nvPr>
        </p:nvGraphicFramePr>
        <p:xfrm>
          <a:off x="1752600" y="4038600"/>
          <a:ext cx="5140960" cy="2707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" r:id="rId8" imgW="5137150" imgH="2705100" progId="Paint.Picture">
                  <p:embed/>
                </p:oleObj>
              </mc:Choice>
              <mc:Fallback>
                <p:oleObj name="" r:id="rId8" imgW="5137150" imgH="270510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52600" y="4038600"/>
                        <a:ext cx="5140960" cy="2707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566420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AHB</a:t>
            </a:r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总线的</a:t>
            </a: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基本传输</a:t>
            </a:r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周期</a:t>
            </a:r>
            <a:r>
              <a:rPr lang="en-US" altLang="zh-CN" sz="5400" dirty="0">
                <a:latin typeface="Comic Sans MS" panose="030F0702030302020204" pitchFamily="66" charset="0"/>
                <a:ea typeface="隶书" panose="02010509060101010101" pitchFamily="49" charset="-122"/>
              </a:rPr>
              <a:t> </a:t>
            </a:r>
            <a:endParaRPr lang="en-US" altLang="zh-CN" sz="54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685800"/>
            <a:ext cx="8229600" cy="2362200"/>
          </a:xfrm>
        </p:spPr>
        <p:txBody>
          <a:bodyPr vert="horz" wrap="square" lIns="0" tIns="0" rIns="0" bIns="0" numCol="1" anchor="t" anchorCtr="0" compatLnSpc="1"/>
          <a:lstStyle/>
          <a:p>
            <a:pPr marL="0" indent="0"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华文楷体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</a:rPr>
              <a:t>、地址传送阶段：传送地址与控制信号。</a:t>
            </a:r>
            <a:endParaRPr lang="en-US" altLang="zh-CN" sz="2400" dirty="0">
              <a:solidFill>
                <a:srgbClr val="0000FF"/>
              </a:solidFill>
              <a:latin typeface="华文楷体" panose="0201060004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       只持续一个时钟周期，在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HCLK 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的上升沿数据有效，所有的从模块都在这个上升沿采样地址信息。 </a:t>
            </a:r>
            <a:endParaRPr lang="zh-CN" altLang="en-US" sz="2400" dirty="0">
              <a:solidFill>
                <a:srgbClr val="002060"/>
              </a:solidFill>
              <a:latin typeface="Times New Roman" panose="02020603050405020304" pitchFamily="18" charset="0"/>
              <a:ea typeface="仿宋_GB2312" panose="02010609030101010101" pitchFamily="49" charset="-12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华文楷体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</a:rPr>
              <a:t>、数据传送阶段：传送数据和响应信号。</a:t>
            </a:r>
            <a:endParaRPr lang="en-US" altLang="zh-CN" dirty="0">
              <a:solidFill>
                <a:srgbClr val="0000FF"/>
              </a:solidFill>
              <a:latin typeface="华文楷体" panose="0201060004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       可以持续一个或几个时钟周期（</a:t>
            </a:r>
            <a:r>
              <a:rPr lang="en-US" altLang="zh-CN" sz="2400" dirty="0">
                <a:solidFill>
                  <a:srgbClr val="002060"/>
                </a:solidFill>
                <a:ea typeface="仿宋_GB2312" panose="02010609030101010101" pitchFamily="49" charset="-122"/>
              </a:rPr>
              <a:t>HREADY 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信号为低电平时加入等待周期）。</a:t>
            </a:r>
            <a:endParaRPr lang="zh-CN" altLang="en-US" sz="2400" dirty="0">
              <a:solidFill>
                <a:srgbClr val="002060"/>
              </a:solidFill>
            </a:endParaRPr>
          </a:p>
          <a:p>
            <a:pPr>
              <a:buAutoNum type="ea1JpnChsDbPeriod" startAt="2"/>
            </a:pPr>
            <a:endParaRPr lang="en-US" altLang="zh-CN" sz="2400" dirty="0">
              <a:solidFill>
                <a:srgbClr val="000099"/>
              </a:solidFill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971800"/>
            <a:ext cx="8229600" cy="3886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圆角矩形 4"/>
          <p:cNvSpPr/>
          <p:nvPr/>
        </p:nvSpPr>
        <p:spPr>
          <a:xfrm>
            <a:off x="1295400" y="3352800"/>
            <a:ext cx="2590800" cy="609600"/>
          </a:xfrm>
          <a:prstGeom prst="round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715000" y="3429000"/>
            <a:ext cx="914400" cy="2667000"/>
          </a:xfrm>
          <a:prstGeom prst="roundRect">
            <a:avLst/>
          </a:prstGeom>
          <a:solidFill>
            <a:srgbClr val="7030A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343400" y="3429000"/>
            <a:ext cx="914400" cy="2667000"/>
          </a:xfrm>
          <a:prstGeom prst="roundRect">
            <a:avLst/>
          </a:prstGeom>
          <a:solidFill>
            <a:srgbClr val="7030A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219200" y="5562600"/>
            <a:ext cx="914400" cy="457200"/>
          </a:xfrm>
          <a:prstGeom prst="roundRect">
            <a:avLst/>
          </a:prstGeom>
          <a:solidFill>
            <a:srgbClr val="7030A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086600" y="5562600"/>
            <a:ext cx="914400" cy="1066800"/>
          </a:xfrm>
          <a:prstGeom prst="roundRect">
            <a:avLst/>
          </a:prstGeom>
          <a:solidFill>
            <a:srgbClr val="7030A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43200" y="4038600"/>
            <a:ext cx="1143000" cy="1066800"/>
          </a:xfrm>
          <a:prstGeom prst="round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2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14400"/>
            <a:ext cx="9144000" cy="5943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533400" y="0"/>
            <a:ext cx="6829425" cy="923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AHB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总线的流水操作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828800" y="2286000"/>
            <a:ext cx="1066800" cy="609600"/>
          </a:xfrm>
          <a:prstGeom prst="round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28800" y="3124200"/>
            <a:ext cx="1066800" cy="609600"/>
          </a:xfrm>
          <a:prstGeom prst="round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276600" y="4038600"/>
            <a:ext cx="1066800" cy="609600"/>
          </a:xfrm>
          <a:prstGeom prst="round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124200" y="2209800"/>
            <a:ext cx="1066800" cy="2438400"/>
          </a:xfrm>
          <a:prstGeom prst="round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495800" y="1219200"/>
            <a:ext cx="914400" cy="4495800"/>
          </a:xfrm>
          <a:prstGeom prst="roundRect">
            <a:avLst/>
          </a:prstGeom>
          <a:solidFill>
            <a:srgbClr val="7030A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0400" y="1747838"/>
            <a:ext cx="803275" cy="46196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  <a:latin typeface="Arial" panose="020B0604020202020204" pitchFamily="34" charset="0"/>
              </a:rPr>
              <a:t>流水</a:t>
            </a:r>
            <a:endParaRPr lang="zh-CN" altLang="en-US" sz="2400" b="1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3400" y="833438"/>
            <a:ext cx="1112838" cy="46196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Arial" panose="020B0604020202020204" pitchFamily="34" charset="0"/>
              </a:rPr>
              <a:t>半同步</a:t>
            </a:r>
            <a:endParaRPr lang="zh-CN" altLang="en-US" sz="2400" b="1" dirty="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13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4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719138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APB总线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的主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/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从接口信号</a:t>
            </a:r>
            <a:r>
              <a:rPr lang="en-US" altLang="zh-CN" sz="5400" dirty="0">
                <a:latin typeface="Comic Sans MS" panose="030F0702030302020204" pitchFamily="66" charset="0"/>
                <a:ea typeface="隶书" panose="02010509060101010101" pitchFamily="49" charset="-122"/>
              </a:rPr>
              <a:t> </a:t>
            </a:r>
            <a:endParaRPr lang="en-US" altLang="zh-CN" sz="54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pic>
        <p:nvPicPr>
          <p:cNvPr id="80900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3875" y="2209800"/>
            <a:ext cx="4810125" cy="426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903" name="Text Box 7"/>
          <p:cNvSpPr txBox="1"/>
          <p:nvPr/>
        </p:nvSpPr>
        <p:spPr>
          <a:xfrm>
            <a:off x="5257800" y="6396038"/>
            <a:ext cx="3395663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  <a:ea typeface="仿宋_GB2312" panose="02010609030101010101" pitchFamily="49" charset="-122"/>
              </a:rPr>
              <a:t>APB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  <a:ea typeface="仿宋_GB2312" panose="02010609030101010101" pitchFamily="49" charset="-122"/>
              </a:rPr>
              <a:t>从单元的接口信号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endParaRPr lang="zh-CN" altLang="en-US" sz="24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80905" name="Text Box 9"/>
          <p:cNvSpPr txBox="1">
            <a:spLocks noChangeArrowheads="1"/>
          </p:cNvSpPr>
          <p:nvPr/>
        </p:nvSpPr>
        <p:spPr bwMode="auto">
          <a:xfrm>
            <a:off x="838200" y="685800"/>
            <a:ext cx="8001000" cy="11988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R="0" indent="354330" defTabSz="91440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kern="1200" cap="none" spc="0" normalizeH="0" baseline="0" noProof="0" dirty="0"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 主要用于低带宽外设的连接 ；</a:t>
            </a:r>
            <a:endParaRPr kumimoji="0" lang="en-US" altLang="zh-CN" sz="2400" b="1" kern="1200" cap="none" spc="0" normalizeH="0" baseline="0" noProof="0" dirty="0">
              <a:latin typeface="Comic Sans MS" panose="030F0702030302020204" pitchFamily="66" charset="0"/>
              <a:ea typeface="隶书" panose="02010509060101010101" pitchFamily="49" charset="-122"/>
              <a:cs typeface="+mj-cs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1" kern="1200" cap="none" spc="0" normalizeH="0" baseline="0" noProof="0" dirty="0"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 APB </a:t>
            </a:r>
            <a:r>
              <a:rPr kumimoji="0" lang="zh-CN" altLang="en-US" sz="2400" b="1" kern="1200" cap="none" spc="0" normalizeH="0" baseline="0" noProof="0" dirty="0">
                <a:latin typeface="Comic Sans MS" panose="030F0702030302020204" pitchFamily="66" charset="0"/>
                <a:ea typeface="隶书" panose="02010509060101010101" pitchFamily="49" charset="-122"/>
                <a:cs typeface="+mj-cs"/>
              </a:rPr>
              <a:t>桥是唯一的主模块（系统总线上的从模块）；</a:t>
            </a:r>
            <a:endParaRPr kumimoji="0" lang="zh-CN" altLang="en-US" sz="2400" b="1" kern="1200" cap="none" spc="0" normalizeH="0" baseline="0" noProof="0" dirty="0">
              <a:latin typeface="Comic Sans MS" panose="030F0702030302020204" pitchFamily="66" charset="0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09800"/>
            <a:ext cx="4191000" cy="4114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 Box 7"/>
          <p:cNvSpPr txBox="1"/>
          <p:nvPr/>
        </p:nvSpPr>
        <p:spPr>
          <a:xfrm>
            <a:off x="457200" y="6396038"/>
            <a:ext cx="3395663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  <a:ea typeface="仿宋_GB2312" panose="02010609030101010101" pitchFamily="49" charset="-122"/>
              </a:rPr>
              <a:t>APB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  <a:ea typeface="仿宋_GB2312" panose="02010609030101010101" pitchFamily="49" charset="-122"/>
              </a:rPr>
              <a:t>主单元的接口信号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endParaRPr lang="zh-CN" altLang="en-US" sz="24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 Box 8"/>
          <p:cNvSpPr txBox="1"/>
          <p:nvPr/>
        </p:nvSpPr>
        <p:spPr>
          <a:xfrm>
            <a:off x="228600" y="3200400"/>
            <a:ext cx="1138238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仿宋_GB2312" panose="02010609030101010101" pitchFamily="49" charset="-122"/>
              </a:rPr>
              <a:t>系统总线</a:t>
            </a:r>
            <a:endParaRPr lang="zh-CN" altLang="en-US" sz="1400" b="1" dirty="0">
              <a:solidFill>
                <a:srgbClr val="FF0000"/>
              </a:solidFill>
              <a:latin typeface="Arial" panose="020B0604020202020204" pitchFamily="34" charset="0"/>
              <a:ea typeface="仿宋_GB2312" panose="02010609030101010101" pitchFamily="49" charset="-122"/>
            </a:endParaRPr>
          </a:p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仿宋_GB2312" panose="02010609030101010101" pitchFamily="49" charset="-122"/>
              </a:rPr>
              <a:t>从模块接口</a:t>
            </a:r>
            <a:endParaRPr lang="zh-CN" altLang="en-US" sz="1400" b="1" dirty="0">
              <a:solidFill>
                <a:srgbClr val="FF0000"/>
              </a:solidFill>
              <a:latin typeface="Arial" panose="020B0604020202020204" pitchFamily="34" charset="0"/>
              <a:ea typeface="仿宋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9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09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3" grpId="0"/>
      <p:bldP spid="80905" grpId="0" build="p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>
          <a:xfrm>
            <a:off x="478790" y="55245"/>
            <a:ext cx="4897755" cy="514985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2400" dirty="0">
                <a:latin typeface="Comic Sans MS" panose="030F0702030302020204" pitchFamily="66" charset="0"/>
                <a:ea typeface="隶书" panose="02010509060101010101" pitchFamily="49" charset="-122"/>
              </a:rPr>
              <a:t>总线要素</a:t>
            </a:r>
            <a:endParaRPr lang="zh-CN" altLang="en-US" sz="24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12292" name="内容占位符 2"/>
          <p:cNvSpPr>
            <a:spLocks noGrp="1"/>
          </p:cNvSpPr>
          <p:nvPr>
            <p:ph idx="1"/>
          </p:nvPr>
        </p:nvSpPr>
        <p:spPr>
          <a:xfrm>
            <a:off x="614363" y="685800"/>
            <a:ext cx="8377237" cy="4095750"/>
          </a:xfrm>
        </p:spPr>
        <p:txBody>
          <a:bodyPr vert="horz" wrap="square" lIns="0" tIns="0" rIns="0" bIns="0" anchor="t"/>
          <a:lstStyle/>
          <a:p>
            <a:pPr marL="0" indent="0" eaLnBrk="1" hangingPunct="1">
              <a:spcBef>
                <a:spcPts val="1800"/>
              </a:spcBef>
              <a:buNone/>
            </a:pPr>
            <a:r>
              <a:rPr lang="zh-CN" altLang="en-US" sz="2600" dirty="0">
                <a:solidFill>
                  <a:srgbClr val="002060"/>
                </a:solidFill>
                <a:ea typeface="华文细黑" panose="02010600040101010101" pitchFamily="2" charset="-122"/>
              </a:rPr>
              <a:t>一、线路介质</a:t>
            </a:r>
            <a:endParaRPr lang="en-US" altLang="zh-CN" dirty="0">
              <a:solidFill>
                <a:srgbClr val="002060"/>
              </a:solidFill>
              <a:ea typeface="华文细黑" panose="02010600040101010101" pitchFamily="2" charset="-122"/>
            </a:endParaRPr>
          </a:p>
          <a:p>
            <a:pPr marL="179705" lvl="1" indent="4445" eaLnBrk="1" hangingPunct="1">
              <a:buFont typeface="Corbel" panose="020B0503020204020204" pitchFamily="34" charset="0"/>
              <a:buAutoNum type="arabicPeriod"/>
            </a:pPr>
            <a:r>
              <a:rPr lang="zh-CN" altLang="en-US" sz="2400" dirty="0">
                <a:solidFill>
                  <a:srgbClr val="000099"/>
                </a:solidFill>
                <a:hlinkClick r:id="rId1" action="ppaction://hlinksldjump"/>
              </a:rPr>
              <a:t>种类</a:t>
            </a:r>
            <a:r>
              <a:rPr lang="zh-CN" altLang="en-US" sz="2400" dirty="0">
                <a:solidFill>
                  <a:srgbClr val="000099"/>
                </a:solidFill>
              </a:rPr>
              <a:t>：</a:t>
            </a:r>
            <a:r>
              <a:rPr lang="zh-CN" altLang="en-US" sz="2400" dirty="0"/>
              <a:t>有线（电缆、光缆）、无线（电磁波）</a:t>
            </a:r>
            <a:endParaRPr lang="en-US" altLang="zh-CN" sz="2400" dirty="0"/>
          </a:p>
          <a:p>
            <a:pPr marL="179705" lvl="1" indent="4445" eaLnBrk="1" hangingPunct="1">
              <a:buFont typeface="Corbel" panose="020B0503020204020204" pitchFamily="34" charset="0"/>
              <a:buAutoNum type="arabicPeriod"/>
            </a:pPr>
            <a:r>
              <a:rPr lang="zh-CN" altLang="en-US" sz="2400" dirty="0">
                <a:solidFill>
                  <a:srgbClr val="000099"/>
                </a:solidFill>
              </a:rPr>
              <a:t>特性  </a:t>
            </a:r>
            <a:endParaRPr lang="en-US" altLang="zh-CN" sz="2400" dirty="0">
              <a:solidFill>
                <a:srgbClr val="000099"/>
              </a:solidFill>
            </a:endParaRPr>
          </a:p>
          <a:p>
            <a:pPr marL="455930" lvl="2" indent="4445" eaLnBrk="1" hangingPunct="1">
              <a:buFont typeface="Wingdings" panose="05000000000000000000" pitchFamily="2" charset="2"/>
              <a:buChar char="ü"/>
            </a:pPr>
            <a:r>
              <a:rPr lang="en-US" altLang="zh-CN" dirty="0"/>
              <a:t> </a:t>
            </a:r>
            <a:r>
              <a:rPr lang="zh-CN" altLang="en-US" dirty="0"/>
              <a:t>原始数据传输率</a:t>
            </a:r>
            <a:endParaRPr lang="en-US" altLang="zh-CN" dirty="0"/>
          </a:p>
          <a:p>
            <a:pPr marL="455930" lvl="2" indent="4445" eaLnBrk="1" hangingPunct="1">
              <a:buFont typeface="Wingdings" panose="05000000000000000000" pitchFamily="2" charset="2"/>
              <a:buChar char="ü"/>
            </a:pPr>
            <a:r>
              <a:rPr lang="zh-CN" altLang="en-US" dirty="0"/>
              <a:t> 带宽：传输介质可用的最高和最低频率之差</a:t>
            </a:r>
            <a:endParaRPr lang="en-US" altLang="zh-CN" dirty="0"/>
          </a:p>
          <a:p>
            <a:pPr marL="455930" lvl="2" indent="4445" eaLnBrk="1" hangingPunct="1">
              <a:buFont typeface="Wingdings" panose="05000000000000000000" pitchFamily="2" charset="2"/>
              <a:buChar char="ü"/>
            </a:pPr>
            <a:r>
              <a:rPr lang="zh-CN" altLang="en-US" dirty="0"/>
              <a:t> 对噪声的敏感性：内部或外部干扰</a:t>
            </a:r>
            <a:endParaRPr lang="en-US" altLang="zh-CN" dirty="0"/>
          </a:p>
          <a:p>
            <a:pPr marL="455930" lvl="2" indent="4445" eaLnBrk="1" hangingPunct="1">
              <a:buFont typeface="Wingdings" panose="05000000000000000000" pitchFamily="2" charset="2"/>
              <a:buChar char="ü"/>
            </a:pPr>
            <a:r>
              <a:rPr lang="zh-CN" altLang="en-US" dirty="0"/>
              <a:t> 对失真的敏感性：信号和传输介质之间的互相作用引起</a:t>
            </a:r>
            <a:endParaRPr lang="en-US" altLang="zh-CN" dirty="0"/>
          </a:p>
          <a:p>
            <a:pPr marL="455930" lvl="2" indent="4445" eaLnBrk="1" hangingPunct="1">
              <a:buFont typeface="Wingdings" panose="05000000000000000000" pitchFamily="2" charset="2"/>
              <a:buChar char="ü"/>
            </a:pPr>
            <a:r>
              <a:rPr lang="zh-CN" altLang="en-US" dirty="0"/>
              <a:t> 对衰减的敏感性：信号通过传输介质时的功率损耗</a:t>
            </a:r>
            <a:endParaRPr lang="en-US" altLang="zh-CN" dirty="0"/>
          </a:p>
          <a:p>
            <a:pPr marL="0" indent="0" eaLnBrk="1" hangingPunct="1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sz="2600" dirty="0">
                <a:solidFill>
                  <a:srgbClr val="002060"/>
                </a:solidFill>
                <a:ea typeface="华文细黑" panose="02010600040101010101" pitchFamily="2" charset="-122"/>
              </a:rPr>
              <a:t>二</a:t>
            </a:r>
            <a:r>
              <a:rPr lang="zh-CN" altLang="en-US" sz="2600" dirty="0">
                <a:solidFill>
                  <a:srgbClr val="002060"/>
                </a:solidFill>
                <a:ea typeface="华文细黑" panose="02010600040101010101" pitchFamily="2" charset="-122"/>
                <a:hlinkClick r:id="rId2" action="ppaction://hlinksldjump"/>
              </a:rPr>
              <a:t>、总线协议</a:t>
            </a:r>
            <a:endParaRPr lang="en-US" altLang="zh-CN" sz="2600" dirty="0">
              <a:solidFill>
                <a:srgbClr val="002060"/>
              </a:solidFill>
              <a:ea typeface="华文细黑" panose="02010600040101010101" pitchFamily="2" charset="-122"/>
            </a:endParaRPr>
          </a:p>
        </p:txBody>
      </p:sp>
      <p:sp>
        <p:nvSpPr>
          <p:cNvPr id="5" name="Text Box 85"/>
          <p:cNvSpPr txBox="1">
            <a:spLocks noChangeArrowheads="1"/>
          </p:cNvSpPr>
          <p:nvPr/>
        </p:nvSpPr>
        <p:spPr bwMode="auto">
          <a:xfrm>
            <a:off x="3128963" y="4562475"/>
            <a:ext cx="6091238" cy="39878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000" b="1" kern="1200" cap="none" spc="0" normalizeH="0" baseline="0" noProof="0" dirty="0">
                <a:latin typeface="+mn-ea"/>
                <a:ea typeface="+mn-ea"/>
                <a:cs typeface="+mn-cs"/>
              </a:rPr>
              <a:t>总线信号：有效电平、传输方向</a:t>
            </a:r>
            <a:r>
              <a:rPr kumimoji="0" lang="en-US" altLang="zh-CN" sz="2000" b="1" kern="1200" cap="none" spc="0" normalizeH="0" baseline="0" noProof="0" dirty="0">
                <a:latin typeface="+mn-ea"/>
                <a:ea typeface="+mn-ea"/>
                <a:cs typeface="+mn-cs"/>
              </a:rPr>
              <a:t>/</a:t>
            </a:r>
            <a:r>
              <a:rPr kumimoji="0" lang="zh-CN" altLang="en-US" sz="2000" b="1" kern="1200" cap="none" spc="0" normalizeH="0" baseline="0" noProof="0" dirty="0">
                <a:latin typeface="+mn-ea"/>
                <a:ea typeface="+mn-ea"/>
                <a:cs typeface="+mn-cs"/>
              </a:rPr>
              <a:t>速率</a:t>
            </a:r>
            <a:r>
              <a:rPr kumimoji="0" lang="en-US" altLang="zh-CN" sz="2000" b="1" kern="1200" cap="none" spc="0" normalizeH="0" baseline="0" noProof="0" dirty="0">
                <a:latin typeface="+mn-ea"/>
                <a:ea typeface="+mn-ea"/>
                <a:cs typeface="+mn-cs"/>
              </a:rPr>
              <a:t>/</a:t>
            </a:r>
            <a:r>
              <a:rPr kumimoji="0" lang="zh-CN" altLang="en-US" sz="2000" b="1" kern="1200" cap="none" spc="0" normalizeH="0" baseline="0" noProof="0" dirty="0">
                <a:latin typeface="+mn-ea"/>
                <a:ea typeface="+mn-ea"/>
                <a:cs typeface="+mn-cs"/>
              </a:rPr>
              <a:t>格式等</a:t>
            </a:r>
            <a:endParaRPr kumimoji="0" lang="zh-CN" altLang="en-US" sz="2000" b="1" kern="1200" cap="none" spc="0" normalizeH="0" baseline="0" noProof="0" dirty="0">
              <a:latin typeface="+mn-ea"/>
              <a:ea typeface="+mn-ea"/>
              <a:cs typeface="+mn-cs"/>
            </a:endParaRPr>
          </a:p>
        </p:txBody>
      </p:sp>
      <p:sp>
        <p:nvSpPr>
          <p:cNvPr id="6" name="Text Box 86"/>
          <p:cNvSpPr txBox="1">
            <a:spLocks noChangeArrowheads="1"/>
          </p:cNvSpPr>
          <p:nvPr/>
        </p:nvSpPr>
        <p:spPr bwMode="auto">
          <a:xfrm>
            <a:off x="1414463" y="5172075"/>
            <a:ext cx="1633538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3175" marR="0" lvl="1" indent="50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电气性能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7" name="Text Box 87"/>
          <p:cNvSpPr txBox="1">
            <a:spLocks noChangeArrowheads="1"/>
          </p:cNvSpPr>
          <p:nvPr/>
        </p:nvSpPr>
        <p:spPr bwMode="auto">
          <a:xfrm>
            <a:off x="1458913" y="6243638"/>
            <a:ext cx="1670050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机械性能</a:t>
            </a:r>
            <a:endParaRPr kumimoji="0" lang="zh-CN" altLang="en-US" sz="2400" b="1" kern="1200" cap="none" spc="0" normalizeH="0" baseline="0" noProof="0" dirty="0">
              <a:solidFill>
                <a:srgbClr val="000099"/>
              </a:solidFill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8" name="Text Box 88"/>
          <p:cNvSpPr txBox="1">
            <a:spLocks noChangeArrowheads="1"/>
          </p:cNvSpPr>
          <p:nvPr/>
        </p:nvSpPr>
        <p:spPr bwMode="auto">
          <a:xfrm>
            <a:off x="3128963" y="4957763"/>
            <a:ext cx="5805488" cy="39878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000" b="1" kern="1200" cap="none" spc="0" normalizeH="0" baseline="0" noProof="0" dirty="0">
                <a:latin typeface="+mn-ea"/>
                <a:ea typeface="+mn-ea"/>
                <a:cs typeface="+mn-cs"/>
              </a:rPr>
              <a:t>总线时序：规定通信双方的联络方式</a:t>
            </a:r>
            <a:endParaRPr kumimoji="0" lang="zh-CN" altLang="en-US" sz="2000" b="1" kern="1200" cap="none" spc="0" normalizeH="0" baseline="0" noProof="0" dirty="0">
              <a:latin typeface="+mn-ea"/>
              <a:ea typeface="+mn-ea"/>
              <a:cs typeface="+mn-cs"/>
            </a:endParaRPr>
          </a:p>
        </p:txBody>
      </p:sp>
      <p:sp>
        <p:nvSpPr>
          <p:cNvPr id="9" name="Text Box 89"/>
          <p:cNvSpPr txBox="1">
            <a:spLocks noChangeArrowheads="1"/>
          </p:cNvSpPr>
          <p:nvPr/>
        </p:nvSpPr>
        <p:spPr bwMode="auto">
          <a:xfrm>
            <a:off x="3128963" y="5386388"/>
            <a:ext cx="5965825" cy="39878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000" b="1" kern="1200" cap="none" spc="0" normalizeH="0" baseline="0" noProof="0" dirty="0">
                <a:latin typeface="+mn-ea"/>
                <a:ea typeface="+mn-ea"/>
                <a:cs typeface="+mn-cs"/>
              </a:rPr>
              <a:t>总线仲裁：规定解决总线冲突的方式</a:t>
            </a:r>
            <a:endParaRPr kumimoji="0" lang="zh-CN" altLang="en-US" sz="2000" b="1" kern="1200" cap="none" spc="0" normalizeH="0" baseline="0" noProof="0" dirty="0">
              <a:latin typeface="+mn-ea"/>
              <a:ea typeface="+mn-ea"/>
              <a:cs typeface="+mn-cs"/>
            </a:endParaRPr>
          </a:p>
        </p:txBody>
      </p:sp>
      <p:sp>
        <p:nvSpPr>
          <p:cNvPr id="10" name="Text Box 90"/>
          <p:cNvSpPr txBox="1">
            <a:spLocks noChangeArrowheads="1"/>
          </p:cNvSpPr>
          <p:nvPr/>
        </p:nvSpPr>
        <p:spPr bwMode="auto">
          <a:xfrm>
            <a:off x="2633663" y="6248400"/>
            <a:ext cx="4557713" cy="4603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002060"/>
                </a:solidFill>
                <a:latin typeface="+mn-ea"/>
                <a:ea typeface="+mn-ea"/>
                <a:cs typeface="+mn-cs"/>
              </a:rPr>
              <a:t>  </a:t>
            </a:r>
            <a:r>
              <a:rPr kumimoji="0" lang="zh-CN" altLang="en-US" sz="2000" b="1" kern="1200" cap="none" spc="0" normalizeH="0" baseline="0" noProof="0" dirty="0">
                <a:latin typeface="+mn-ea"/>
                <a:ea typeface="+mn-ea"/>
                <a:cs typeface="+mn-cs"/>
              </a:rPr>
              <a:t>如接口尺寸、形状等</a:t>
            </a:r>
            <a:endParaRPr kumimoji="0" lang="zh-CN" altLang="en-US" sz="2000" b="1" kern="1200" cap="none" spc="0" normalizeH="0" baseline="0" noProof="0" dirty="0">
              <a:latin typeface="+mn-ea"/>
              <a:ea typeface="+mn-ea"/>
              <a:cs typeface="+mn-cs"/>
            </a:endParaRPr>
          </a:p>
        </p:txBody>
      </p:sp>
      <p:sp>
        <p:nvSpPr>
          <p:cNvPr id="11" name="Text Box 91"/>
          <p:cNvSpPr txBox="1">
            <a:spLocks noChangeArrowheads="1"/>
          </p:cNvSpPr>
          <p:nvPr/>
        </p:nvSpPr>
        <p:spPr bwMode="auto">
          <a:xfrm>
            <a:off x="3144838" y="5776913"/>
            <a:ext cx="5341938" cy="39878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000" b="1" kern="1200" cap="none" spc="0" normalizeH="0" baseline="0" noProof="0" dirty="0">
                <a:latin typeface="+mn-ea"/>
                <a:ea typeface="+mn-ea"/>
                <a:cs typeface="+mn-cs"/>
              </a:rPr>
              <a:t>其它：如差错控制等</a:t>
            </a:r>
            <a:endParaRPr kumimoji="0" lang="zh-CN" altLang="en-US" sz="2000" b="1" kern="1200" cap="none" spc="0" normalizeH="0" baseline="0" noProof="0" dirty="0">
              <a:latin typeface="+mn-ea"/>
              <a:ea typeface="+mn-ea"/>
              <a:cs typeface="+mn-cs"/>
            </a:endParaRPr>
          </a:p>
        </p:txBody>
      </p:sp>
      <p:sp>
        <p:nvSpPr>
          <p:cNvPr id="13" name="AutoShape 93"/>
          <p:cNvSpPr/>
          <p:nvPr/>
        </p:nvSpPr>
        <p:spPr bwMode="auto">
          <a:xfrm>
            <a:off x="1271588" y="5419725"/>
            <a:ext cx="214313" cy="1071563"/>
          </a:xfrm>
          <a:prstGeom prst="leftBrace">
            <a:avLst>
              <a:gd name="adj1" fmla="val 50417"/>
              <a:gd name="adj2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AutoShape 94"/>
          <p:cNvSpPr/>
          <p:nvPr/>
        </p:nvSpPr>
        <p:spPr bwMode="auto">
          <a:xfrm>
            <a:off x="2878138" y="4776788"/>
            <a:ext cx="250825" cy="1214438"/>
          </a:xfrm>
          <a:prstGeom prst="leftBrace">
            <a:avLst>
              <a:gd name="adj1" fmla="val 54223"/>
              <a:gd name="adj2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左箭头 16">
            <a:hlinkClick r:id="rId3" action="ppaction://hlinksldjump"/>
          </p:cNvPr>
          <p:cNvSpPr/>
          <p:nvPr/>
        </p:nvSpPr>
        <p:spPr>
          <a:xfrm>
            <a:off x="8585200" y="6646545"/>
            <a:ext cx="482600" cy="211455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 bldLvl="0" animBg="1"/>
      <p:bldP spid="14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719138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5400" dirty="0">
                <a:latin typeface="Comic Sans MS" panose="030F0702030302020204" pitchFamily="66" charset="0"/>
                <a:ea typeface="隶书" panose="02010509060101010101" pitchFamily="49" charset="-122"/>
              </a:rPr>
              <a:t> 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APB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总线的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基本传输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周期</a:t>
            </a:r>
            <a:r>
              <a:rPr lang="en-US" altLang="zh-CN" sz="5400" dirty="0">
                <a:latin typeface="Comic Sans MS" panose="030F0702030302020204" pitchFamily="66" charset="0"/>
                <a:ea typeface="隶书" panose="02010509060101010101" pitchFamily="49" charset="-122"/>
              </a:rPr>
              <a:t> </a:t>
            </a:r>
            <a:endParaRPr lang="en-US" altLang="zh-CN" sz="54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pic>
        <p:nvPicPr>
          <p:cNvPr id="8294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85800"/>
            <a:ext cx="5715000" cy="297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9663"/>
            <a:ext cx="5791200" cy="3208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447800"/>
            <a:ext cx="3200400" cy="4343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圆角矩形 7"/>
          <p:cNvSpPr/>
          <p:nvPr/>
        </p:nvSpPr>
        <p:spPr>
          <a:xfrm>
            <a:off x="1600200" y="2362200"/>
            <a:ext cx="914400" cy="762000"/>
          </a:xfrm>
          <a:prstGeom prst="roundRect">
            <a:avLst/>
          </a:prstGeom>
          <a:solidFill>
            <a:srgbClr val="FF0000">
              <a:alpha val="47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600200" y="5486400"/>
            <a:ext cx="914400" cy="762000"/>
          </a:xfrm>
          <a:prstGeom prst="roundRect">
            <a:avLst/>
          </a:prstGeom>
          <a:solidFill>
            <a:srgbClr val="FF0000">
              <a:alpha val="47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514600" y="2362200"/>
            <a:ext cx="914400" cy="762000"/>
          </a:xfrm>
          <a:prstGeom prst="roundRect">
            <a:avLst/>
          </a:prstGeom>
          <a:solidFill>
            <a:srgbClr val="FFC000">
              <a:alpha val="47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590800" y="5486400"/>
            <a:ext cx="914400" cy="762000"/>
          </a:xfrm>
          <a:prstGeom prst="roundRect">
            <a:avLst/>
          </a:prstGeom>
          <a:solidFill>
            <a:srgbClr val="FFC000">
              <a:alpha val="47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505200" y="2362200"/>
            <a:ext cx="914400" cy="762000"/>
          </a:xfrm>
          <a:prstGeom prst="roundRect">
            <a:avLst/>
          </a:prstGeom>
          <a:solidFill>
            <a:srgbClr val="0070C0">
              <a:alpha val="47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581400" y="5486400"/>
            <a:ext cx="914400" cy="762000"/>
          </a:xfrm>
          <a:prstGeom prst="roundRect">
            <a:avLst/>
          </a:prstGeom>
          <a:solidFill>
            <a:srgbClr val="0070C0">
              <a:alpha val="47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419600" y="2362200"/>
            <a:ext cx="914400" cy="762000"/>
          </a:xfrm>
          <a:prstGeom prst="roundRect">
            <a:avLst/>
          </a:prstGeom>
          <a:solidFill>
            <a:srgbClr val="FF0000">
              <a:alpha val="47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572000" y="5486400"/>
            <a:ext cx="914400" cy="762000"/>
          </a:xfrm>
          <a:prstGeom prst="roundRect">
            <a:avLst/>
          </a:prstGeom>
          <a:solidFill>
            <a:srgbClr val="FF0000">
              <a:alpha val="47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514600" y="6324600"/>
            <a:ext cx="2057400" cy="2286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7000"/>
            </a:scheme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514600" y="3200400"/>
            <a:ext cx="2057400" cy="2286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7000"/>
            </a:scheme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324600" y="1828800"/>
            <a:ext cx="1676400" cy="762000"/>
          </a:xfrm>
          <a:prstGeom prst="roundRect">
            <a:avLst/>
          </a:prstGeom>
          <a:solidFill>
            <a:srgbClr val="FF0000">
              <a:alpha val="47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6324600" y="3200400"/>
            <a:ext cx="1676400" cy="762000"/>
          </a:xfrm>
          <a:prstGeom prst="roundRect">
            <a:avLst/>
          </a:prstGeom>
          <a:solidFill>
            <a:srgbClr val="FFC000">
              <a:alpha val="47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324600" y="4343400"/>
            <a:ext cx="1676400" cy="762000"/>
          </a:xfrm>
          <a:prstGeom prst="roundRect">
            <a:avLst/>
          </a:prstGeom>
          <a:solidFill>
            <a:srgbClr val="0070C0">
              <a:alpha val="47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514600" y="1981200"/>
            <a:ext cx="2057400" cy="2286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7000"/>
            </a:scheme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514600" y="5029200"/>
            <a:ext cx="2057400" cy="2286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7000"/>
            </a:scheme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0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286000"/>
            <a:ext cx="8763000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6" name="标题 6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APB桥的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功能及时序</a:t>
            </a:r>
            <a:endParaRPr lang="en-US" altLang="zh-CN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38200" y="685800"/>
            <a:ext cx="7772400" cy="17478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marR="0" algn="just" defTabSz="914400" eaLnBrk="0" hangingPunct="0">
              <a:lnSpc>
                <a:spcPct val="130000"/>
              </a:lnSpc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kern="0" cap="none" spc="0" normalizeH="0" baseline="0" noProof="0" dirty="0"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rPr>
              <a:t>   锁存</a:t>
            </a:r>
            <a:r>
              <a:rPr kumimoji="0" lang="zh-CN" altLang="en-US" sz="2800" b="1" kern="0" cap="none" spc="0" normalizeH="0" baseline="0" noProof="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rPr>
              <a:t>地址</a:t>
            </a:r>
            <a:r>
              <a:rPr kumimoji="0" lang="zh-CN" altLang="en-US" sz="2800" b="1" kern="0" cap="none" spc="0" normalizeH="0" baseline="0" noProof="0" dirty="0"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rPr>
              <a:t>并在地址译码后生成唯一的</a:t>
            </a:r>
            <a:r>
              <a:rPr kumimoji="0" lang="en-US" altLang="zh-CN" sz="2800" b="1" kern="0" cap="none" spc="0" normalizeH="0" baseline="0" noProof="0" dirty="0" err="1"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rPr>
              <a:t>PSELx</a:t>
            </a:r>
            <a:endParaRPr kumimoji="0" lang="en-US" altLang="zh-CN" sz="2800" b="1" kern="0" cap="none" spc="0" normalizeH="0" baseline="0" noProof="0" dirty="0">
              <a:latin typeface="Times New Roman" panose="02020603050405020304" pitchFamily="18" charset="0"/>
              <a:ea typeface="仿宋_GB2312" panose="02010609030101010101" pitchFamily="49" charset="-122"/>
              <a:cs typeface="+mn-cs"/>
            </a:endParaRPr>
          </a:p>
          <a:p>
            <a:pPr marR="0" algn="just" defTabSz="914400" eaLnBrk="0" hangingPunct="0">
              <a:lnSpc>
                <a:spcPct val="130000"/>
              </a:lnSpc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kern="0" cap="none" spc="0" normalizeH="0" baseline="0" noProof="0" dirty="0"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rPr>
              <a:t>   触发</a:t>
            </a:r>
            <a:r>
              <a:rPr kumimoji="0" lang="zh-CN" altLang="en-US" sz="2800" b="1" kern="0" cap="none" spc="0" normalizeH="0" baseline="0" noProof="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rPr>
              <a:t>使能</a:t>
            </a:r>
            <a:r>
              <a:rPr kumimoji="0" lang="zh-CN" altLang="en-US" sz="2800" b="1" kern="0" cap="none" spc="0" normalizeH="0" baseline="0" noProof="0" dirty="0"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rPr>
              <a:t>信号</a:t>
            </a:r>
            <a:r>
              <a:rPr kumimoji="0" lang="en-US" altLang="zh-CN" sz="2800" b="1" kern="0" cap="none" spc="0" normalizeH="0" baseline="0" noProof="0" dirty="0"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rPr>
              <a:t>PENABLE</a:t>
            </a:r>
            <a:endParaRPr kumimoji="0" lang="en-US" altLang="zh-CN" sz="2800" b="1" kern="0" cap="none" spc="0" normalizeH="0" baseline="0" noProof="0" dirty="0">
              <a:latin typeface="Times New Roman" panose="02020603050405020304" pitchFamily="18" charset="0"/>
              <a:ea typeface="仿宋_GB2312" panose="02010609030101010101" pitchFamily="49" charset="-122"/>
              <a:cs typeface="+mn-cs"/>
            </a:endParaRPr>
          </a:p>
          <a:p>
            <a:pPr marR="0" algn="just" defTabSz="914400" eaLnBrk="0" hangingPunct="0">
              <a:lnSpc>
                <a:spcPct val="130000"/>
              </a:lnSpc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kern="0" cap="none" spc="0" normalizeH="0" baseline="0" noProof="0" dirty="0"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rPr>
              <a:t>   驱动</a:t>
            </a:r>
            <a:r>
              <a:rPr kumimoji="0" lang="zh-CN" altLang="en-US" sz="2800" b="1" kern="0" cap="none" spc="0" normalizeH="0" baseline="0" noProof="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rPr>
              <a:t>数据</a:t>
            </a:r>
            <a:r>
              <a:rPr kumimoji="0" lang="zh-CN" altLang="en-US" sz="2800" b="1" kern="0" cap="none" spc="0" normalizeH="0" baseline="0" noProof="0" dirty="0"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rPr>
              <a:t>信号</a:t>
            </a:r>
            <a:endParaRPr kumimoji="0" lang="en-US" altLang="zh-CN" sz="2800" b="1" kern="0" cap="none" spc="0" normalizeH="0" baseline="0" noProof="0" dirty="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左箭头 5">
            <a:hlinkClick r:id="rId2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33400" y="3733800"/>
            <a:ext cx="914400" cy="533400"/>
          </a:xfrm>
          <a:prstGeom prst="roundRect">
            <a:avLst/>
          </a:prstGeom>
          <a:solidFill>
            <a:srgbClr val="FF0000">
              <a:alpha val="47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04800" y="5486400"/>
            <a:ext cx="1219200" cy="1066800"/>
          </a:xfrm>
          <a:prstGeom prst="roundRect">
            <a:avLst/>
          </a:prstGeom>
          <a:solidFill>
            <a:srgbClr val="FFC000">
              <a:alpha val="47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81000" y="3124200"/>
            <a:ext cx="1219200" cy="533400"/>
          </a:xfrm>
          <a:prstGeom prst="roundRect">
            <a:avLst/>
          </a:prstGeom>
          <a:solidFill>
            <a:srgbClr val="0070C0">
              <a:alpha val="47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60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0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IBM</a:t>
            </a:r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的</a:t>
            </a: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CoreConnect</a:t>
            </a:r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总线</a:t>
            </a:r>
            <a:endParaRPr lang="en-US" altLang="zh-CN" sz="28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62468" name="Rectangle 3"/>
          <p:cNvSpPr>
            <a:spLocks noGrp="1"/>
          </p:cNvSpPr>
          <p:nvPr>
            <p:ph idx="1"/>
          </p:nvPr>
        </p:nvSpPr>
        <p:spPr>
          <a:xfrm>
            <a:off x="609600" y="685800"/>
            <a:ext cx="8382000" cy="6172200"/>
          </a:xfrm>
        </p:spPr>
        <p:txBody>
          <a:bodyPr vert="horz" wrap="square" lIns="0" tIns="0" rIns="0" bIns="0" anchor="t"/>
          <a:lstStyle/>
          <a:p>
            <a:pPr marL="0" indent="0" eaLnBrk="1" hangingPunct="1">
              <a:buNone/>
            </a:pPr>
            <a:r>
              <a:rPr lang="en-US" altLang="zh-CN" sz="3200" dirty="0"/>
              <a:t>1</a:t>
            </a:r>
            <a:r>
              <a:rPr lang="zh-CN" altLang="en-US" sz="3200" dirty="0"/>
              <a:t>、处理器</a:t>
            </a:r>
            <a:r>
              <a:rPr lang="zh-CN" altLang="en-US" sz="3200" dirty="0">
                <a:solidFill>
                  <a:schemeClr val="accent2"/>
                </a:solidFill>
              </a:rPr>
              <a:t>局部总线</a:t>
            </a:r>
            <a:r>
              <a:rPr lang="en-US" altLang="zh-CN" sz="3200" dirty="0"/>
              <a:t>PLB </a:t>
            </a:r>
            <a:r>
              <a:rPr lang="en-US" altLang="zh-CN" sz="2400" dirty="0"/>
              <a:t>（Processor Local Bus）</a:t>
            </a:r>
            <a:endParaRPr lang="en-US" altLang="zh-CN" sz="3200" dirty="0"/>
          </a:p>
          <a:p>
            <a:pPr lvl="1" eaLnBrk="1" hangingPunct="1"/>
            <a:r>
              <a:rPr lang="zh-CN" altLang="en-US" sz="2400" dirty="0"/>
              <a:t>高带宽、低延迟、高性能</a:t>
            </a:r>
            <a:endParaRPr lang="zh-CN" altLang="en-US" sz="2400" dirty="0"/>
          </a:p>
          <a:p>
            <a:pPr lvl="1" eaLnBrk="1" hangingPunct="1"/>
            <a:r>
              <a:rPr lang="zh-CN" altLang="en-US" sz="2400" dirty="0"/>
              <a:t>连接高速</a:t>
            </a:r>
            <a:r>
              <a:rPr lang="en-US" altLang="zh-CN" sz="2400" dirty="0"/>
              <a:t>CPU</a:t>
            </a:r>
            <a:r>
              <a:rPr lang="zh-CN" altLang="en-US" sz="2400" dirty="0"/>
              <a:t>核、高速</a:t>
            </a:r>
            <a:r>
              <a:rPr lang="en-US" altLang="zh-CN" sz="2400" dirty="0"/>
              <a:t>MEM</a:t>
            </a:r>
            <a:r>
              <a:rPr lang="zh-CN" altLang="en-US" sz="2400" dirty="0"/>
              <a:t>控制器、高速</a:t>
            </a:r>
            <a:r>
              <a:rPr lang="en-US" altLang="zh-CN" sz="2400" dirty="0"/>
              <a:t>DMAC</a:t>
            </a:r>
            <a:r>
              <a:rPr lang="zh-CN" altLang="en-US" sz="2400" dirty="0"/>
              <a:t>等高性能设备</a:t>
            </a:r>
            <a:endParaRPr lang="zh-CN" altLang="en-US" sz="2400" dirty="0"/>
          </a:p>
          <a:p>
            <a:pPr marL="0" indent="0" eaLnBrk="1" hangingPunct="1">
              <a:buNone/>
            </a:pPr>
            <a:r>
              <a:rPr lang="en-US" altLang="zh-CN" sz="3200" dirty="0"/>
              <a:t>2</a:t>
            </a:r>
            <a:r>
              <a:rPr lang="zh-CN" altLang="en-US" sz="3200" dirty="0"/>
              <a:t>、片内的</a:t>
            </a:r>
            <a:r>
              <a:rPr lang="zh-CN" altLang="en-US" sz="3200" dirty="0">
                <a:solidFill>
                  <a:schemeClr val="accent2"/>
                </a:solidFill>
              </a:rPr>
              <a:t>外设总线</a:t>
            </a:r>
            <a:r>
              <a:rPr lang="en-US" altLang="zh-CN" sz="3200" dirty="0">
                <a:solidFill>
                  <a:schemeClr val="accent2"/>
                </a:solidFill>
              </a:rPr>
              <a:t>OPB</a:t>
            </a:r>
            <a:r>
              <a:rPr lang="zh-CN" altLang="en-US" sz="2400" dirty="0"/>
              <a:t>（</a:t>
            </a:r>
            <a:r>
              <a:rPr lang="en-US" altLang="zh-CN" sz="2400" dirty="0"/>
              <a:t>On-chip</a:t>
            </a:r>
            <a:r>
              <a:rPr lang="zh-CN" altLang="en-US" sz="2400" dirty="0"/>
              <a:t> </a:t>
            </a:r>
            <a:r>
              <a:rPr lang="en-US" altLang="zh-CN" sz="2400" dirty="0"/>
              <a:t>Peripheral</a:t>
            </a:r>
            <a:r>
              <a:rPr lang="zh-CN" altLang="en-US" sz="2400" dirty="0"/>
              <a:t> </a:t>
            </a:r>
            <a:r>
              <a:rPr lang="en-US" altLang="zh-CN" sz="2400" dirty="0"/>
              <a:t>Bus</a:t>
            </a:r>
            <a:r>
              <a:rPr lang="zh-CN" altLang="en-US" sz="2400" dirty="0"/>
              <a:t>）</a:t>
            </a:r>
            <a:endParaRPr lang="zh-CN" altLang="en-US" sz="3200" dirty="0"/>
          </a:p>
          <a:p>
            <a:pPr lvl="1" eaLnBrk="1" hangingPunct="1"/>
            <a:r>
              <a:rPr lang="zh-CN" altLang="en-US" sz="2400" dirty="0"/>
              <a:t>连接低性能设备，减少其对</a:t>
            </a:r>
            <a:r>
              <a:rPr lang="en-US" altLang="zh-CN" sz="2400" dirty="0"/>
              <a:t>PLB</a:t>
            </a:r>
            <a:r>
              <a:rPr lang="zh-CN" altLang="en-US" sz="2400" dirty="0"/>
              <a:t>的性能影响</a:t>
            </a:r>
            <a:endParaRPr lang="zh-CN" altLang="en-US" sz="2400" dirty="0"/>
          </a:p>
          <a:p>
            <a:pPr lvl="1" eaLnBrk="1" hangingPunct="1"/>
            <a:r>
              <a:rPr lang="zh-CN" altLang="en-US" sz="2400" dirty="0"/>
              <a:t>通过</a:t>
            </a:r>
            <a:r>
              <a:rPr lang="en-US" altLang="zh-CN" sz="2400" dirty="0"/>
              <a:t>OPB</a:t>
            </a:r>
            <a:r>
              <a:rPr lang="zh-CN" altLang="en-US" sz="2400" dirty="0"/>
              <a:t>桥实现</a:t>
            </a:r>
            <a:r>
              <a:rPr lang="en-US" altLang="zh-CN" sz="2400" dirty="0"/>
              <a:t>PLB</a:t>
            </a:r>
            <a:r>
              <a:rPr lang="zh-CN" altLang="en-US" sz="2400" dirty="0"/>
              <a:t>主设备和</a:t>
            </a:r>
            <a:r>
              <a:rPr lang="en-US" altLang="zh-CN" sz="2400" dirty="0"/>
              <a:t>OPB</a:t>
            </a:r>
            <a:r>
              <a:rPr lang="zh-CN" altLang="en-US" sz="2400" dirty="0"/>
              <a:t>从设备的数据传输</a:t>
            </a:r>
            <a:endParaRPr lang="zh-CN" altLang="en-US" sz="2400" dirty="0"/>
          </a:p>
          <a:p>
            <a:pPr marL="0" indent="0" eaLnBrk="1" hangingPunct="1">
              <a:buNone/>
            </a:pPr>
            <a:r>
              <a:rPr lang="en-US" altLang="zh-CN" sz="3200" dirty="0"/>
              <a:t>3</a:t>
            </a:r>
            <a:r>
              <a:rPr lang="zh-CN" altLang="en-US" sz="3200" dirty="0"/>
              <a:t>、设备</a:t>
            </a:r>
            <a:r>
              <a:rPr lang="zh-CN" altLang="en-US" sz="3200" dirty="0">
                <a:solidFill>
                  <a:schemeClr val="accent2"/>
                </a:solidFill>
              </a:rPr>
              <a:t>控制寄</a:t>
            </a:r>
            <a:r>
              <a:rPr lang="zh-CN" altLang="en-US" dirty="0">
                <a:solidFill>
                  <a:schemeClr val="accent2"/>
                </a:solidFill>
              </a:rPr>
              <a:t>存器总线</a:t>
            </a:r>
            <a:r>
              <a:rPr lang="en-US" altLang="zh-CN" dirty="0"/>
              <a:t>DCR</a:t>
            </a:r>
            <a:r>
              <a:rPr lang="zh-CN" altLang="en-US" sz="2400" dirty="0"/>
              <a:t>（</a:t>
            </a:r>
            <a:r>
              <a:rPr lang="en-US" altLang="zh-CN" sz="2400" dirty="0"/>
              <a:t>Device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r>
              <a:rPr lang="en-US" altLang="zh-CN" sz="2400" dirty="0"/>
              <a:t>Register</a:t>
            </a:r>
            <a:r>
              <a:rPr lang="zh-CN" altLang="en-US" sz="2400" dirty="0"/>
              <a:t>）</a:t>
            </a:r>
            <a:endParaRPr lang="zh-CN" altLang="en-US" dirty="0"/>
          </a:p>
          <a:p>
            <a:pPr lvl="1" eaLnBrk="1" hangingPunct="1"/>
            <a:r>
              <a:rPr lang="zh-CN" altLang="en-US" sz="2400" dirty="0"/>
              <a:t>用于配置</a:t>
            </a:r>
            <a:r>
              <a:rPr lang="en-US" altLang="zh-CN" sz="2400" dirty="0"/>
              <a:t>PLB</a:t>
            </a:r>
            <a:r>
              <a:rPr lang="zh-CN" altLang="en-US" sz="2400" dirty="0"/>
              <a:t>设备和</a:t>
            </a:r>
            <a:r>
              <a:rPr lang="en-US" altLang="zh-CN" sz="2400" dirty="0"/>
              <a:t>OPB</a:t>
            </a:r>
            <a:r>
              <a:rPr lang="zh-CN" altLang="en-US" sz="2400" dirty="0"/>
              <a:t>设备的状态寄存器和控制寄存器</a:t>
            </a:r>
            <a:endParaRPr lang="zh-CN" altLang="en-US" sz="2400" dirty="0"/>
          </a:p>
          <a:p>
            <a:pPr lvl="1" eaLnBrk="1" hangingPunct="1"/>
            <a:r>
              <a:rPr lang="zh-CN" altLang="en-US" sz="2400" dirty="0"/>
              <a:t>减轻</a:t>
            </a:r>
            <a:r>
              <a:rPr lang="en-US" altLang="zh-CN" sz="2400" dirty="0"/>
              <a:t>PLB</a:t>
            </a:r>
            <a:r>
              <a:rPr lang="zh-CN" altLang="en-US" sz="2400" dirty="0"/>
              <a:t>总线在低性能状态下的负荷</a:t>
            </a:r>
            <a:endParaRPr lang="zh-CN" altLang="en-US" sz="2400" dirty="0"/>
          </a:p>
          <a:p>
            <a:pPr eaLnBrk="1" hangingPunct="1">
              <a:spcBef>
                <a:spcPts val="1200"/>
              </a:spcBef>
              <a:buNone/>
            </a:pPr>
            <a:r>
              <a:rPr lang="zh-CN" altLang="en-US" dirty="0">
                <a:solidFill>
                  <a:srgbClr val="FF0000"/>
                </a:solidFill>
              </a:rPr>
              <a:t>方案完整，但一般用于高性能系统设计中（如工作站），不太适合简单的嵌入式系统应用。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2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2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2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2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2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2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24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2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24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381000" y="185738"/>
            <a:ext cx="8532813" cy="576262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IBM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的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CoreConnect总线结构框图</a:t>
            </a:r>
            <a:endParaRPr lang="en-US" altLang="zh-CN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1150938"/>
            <a:ext cx="1676400" cy="830262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1" dirty="0">
                <a:latin typeface="Comic Sans MS" panose="030F0702030302020204" pitchFamily="66" charset="0"/>
              </a:rPr>
              <a:t>高性能</a:t>
            </a:r>
            <a:endParaRPr lang="zh-CN" altLang="en-US" sz="2400" b="1" dirty="0">
              <a:latin typeface="Comic Sans MS" panose="030F0702030302020204" pitchFamily="66" charset="0"/>
            </a:endParaRPr>
          </a:p>
          <a:p>
            <a:pPr algn="ctr"/>
            <a:r>
              <a:rPr lang="en-US" altLang="zh-CN" sz="2400" b="1" dirty="0">
                <a:latin typeface="Comic Sans MS" panose="030F0702030302020204" pitchFamily="66" charset="0"/>
              </a:rPr>
              <a:t>CPU</a:t>
            </a:r>
            <a:r>
              <a:rPr lang="zh-CN" altLang="en-US" sz="2400" b="1" dirty="0">
                <a:latin typeface="Comic Sans MS" panose="030F0702030302020204" pitchFamily="66" charset="0"/>
              </a:rPr>
              <a:t>核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87800" y="1143000"/>
            <a:ext cx="1803400" cy="830263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1" dirty="0">
                <a:latin typeface="Comic Sans MS" panose="030F0702030302020204" pitchFamily="66" charset="0"/>
              </a:rPr>
              <a:t>高速</a:t>
            </a:r>
            <a:endParaRPr lang="zh-CN" altLang="en-US" sz="2400" b="1" dirty="0">
              <a:latin typeface="Comic Sans MS" panose="030F0702030302020204" pitchFamily="66" charset="0"/>
            </a:endParaRPr>
          </a:p>
          <a:p>
            <a:pPr algn="ctr"/>
            <a:r>
              <a:rPr lang="zh-CN" altLang="en-US" sz="2400" b="1" dirty="0">
                <a:latin typeface="Comic Sans MS" panose="030F0702030302020204" pitchFamily="66" charset="0"/>
              </a:rPr>
              <a:t>存储器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4600" y="1281113"/>
            <a:ext cx="1741488" cy="623887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r>
              <a:rPr lang="zh-CN" altLang="en-US" sz="2400" b="1" dirty="0">
                <a:latin typeface="Comic Sans MS" panose="030F0702030302020204" pitchFamily="66" charset="0"/>
              </a:rPr>
              <a:t>仲裁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800" y="3119438"/>
            <a:ext cx="1905000" cy="461962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dirty="0">
                <a:latin typeface="Comic Sans MS" panose="030F0702030302020204" pitchFamily="66" charset="0"/>
              </a:rPr>
              <a:t>DMAC</a:t>
            </a:r>
            <a:r>
              <a:rPr lang="zh-CN" altLang="en-US" sz="2400" b="1" dirty="0">
                <a:latin typeface="Comic Sans MS" panose="030F0702030302020204" pitchFamily="66" charset="0"/>
              </a:rPr>
              <a:t>核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3663" y="2997200"/>
            <a:ext cx="1785937" cy="623888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r>
              <a:rPr lang="zh-CN" altLang="en-US" sz="2000" b="1" dirty="0">
                <a:latin typeface="Comic Sans MS" panose="030F0702030302020204" pitchFamily="66" charset="0"/>
              </a:rPr>
              <a:t>外部总线</a:t>
            </a:r>
            <a:endParaRPr lang="zh-CN" altLang="en-US" sz="2000" b="1" dirty="0">
              <a:latin typeface="Comic Sans MS" panose="030F0702030302020204" pitchFamily="66" charset="0"/>
            </a:endParaRPr>
          </a:p>
          <a:p>
            <a:pPr algn="ctr"/>
            <a:r>
              <a:rPr lang="zh-CN" altLang="en-US" sz="2000" b="1" dirty="0">
                <a:latin typeface="Comic Sans MS" panose="030F0702030302020204" pitchFamily="66" charset="0"/>
              </a:rPr>
              <a:t>结构接口</a:t>
            </a:r>
            <a:endParaRPr lang="zh-CN" altLang="en-US" sz="2000" b="1" dirty="0">
              <a:latin typeface="Comic Sans MS" panose="030F0702030302020204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4913" y="3033713"/>
            <a:ext cx="1306513" cy="623888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mpd="sng">
            <a:solidFill>
              <a:srgbClr val="FFFFFF"/>
            </a:solidFill>
          </a:ln>
        </p:spPr>
        <p:txBody>
          <a:bodyPr anchor="ctr"/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en-US" altLang="zh-CN" sz="24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OPB </a:t>
            </a:r>
            <a:r>
              <a:rPr kumimoji="0" lang="zh-CN" altLang="en-US" sz="2400" b="1" kern="1200" cap="none" spc="0" normalizeH="0" baseline="0" noProof="0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桥</a:t>
            </a:r>
            <a:endParaRPr kumimoji="0" lang="zh-CN" altLang="en-US" sz="2400" b="1" kern="1200" cap="none" spc="0" normalizeH="0" baseline="0" noProof="0" dirty="0"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上下箭头 12"/>
          <p:cNvSpPr/>
          <p:nvPr/>
        </p:nvSpPr>
        <p:spPr>
          <a:xfrm>
            <a:off x="1676400" y="1981200"/>
            <a:ext cx="280988" cy="533400"/>
          </a:xfrm>
          <a:prstGeom prst="upDownArrow">
            <a:avLst>
              <a:gd name="adj1" fmla="val 50000"/>
              <a:gd name="adj2" fmla="val 26286"/>
            </a:avLst>
          </a:prstGeom>
          <a:solidFill>
            <a:srgbClr val="FFC000"/>
          </a:solidFill>
          <a:ln w="9525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indent="282575"/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4" name="上下箭头 13"/>
          <p:cNvSpPr/>
          <p:nvPr/>
        </p:nvSpPr>
        <p:spPr>
          <a:xfrm>
            <a:off x="4648200" y="1981200"/>
            <a:ext cx="304800" cy="523875"/>
          </a:xfrm>
          <a:prstGeom prst="upDownArrow">
            <a:avLst>
              <a:gd name="adj1" fmla="val 50000"/>
              <a:gd name="adj2" fmla="val 20831"/>
            </a:avLst>
          </a:prstGeom>
          <a:solidFill>
            <a:srgbClr val="FFC000"/>
          </a:solidFill>
          <a:ln w="9525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indent="282575"/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5" name="上下箭头 14"/>
          <p:cNvSpPr/>
          <p:nvPr/>
        </p:nvSpPr>
        <p:spPr>
          <a:xfrm>
            <a:off x="7162800" y="1905000"/>
            <a:ext cx="304800" cy="555625"/>
          </a:xfrm>
          <a:prstGeom prst="upDownArrow">
            <a:avLst>
              <a:gd name="adj1" fmla="val 50000"/>
              <a:gd name="adj2" fmla="val 24752"/>
            </a:avLst>
          </a:prstGeom>
          <a:solidFill>
            <a:srgbClr val="FFC000"/>
          </a:solidFill>
          <a:ln w="9525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indent="282575"/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2" name="左右箭头 11"/>
          <p:cNvSpPr/>
          <p:nvPr/>
        </p:nvSpPr>
        <p:spPr>
          <a:xfrm>
            <a:off x="609600" y="2119313"/>
            <a:ext cx="8305800" cy="917575"/>
          </a:xfrm>
          <a:prstGeom prst="leftRightArrow">
            <a:avLst>
              <a:gd name="adj1" fmla="val 50000"/>
              <a:gd name="adj2" fmla="val 44672"/>
            </a:avLst>
          </a:prstGeom>
          <a:solidFill>
            <a:srgbClr val="FFC000"/>
          </a:solidFill>
          <a:ln w="9525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indent="282575"/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1425" y="4151313"/>
            <a:ext cx="1679575" cy="623887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r>
              <a:rPr lang="en-US" altLang="zh-CN" sz="2400" b="1" dirty="0">
                <a:latin typeface="Comic Sans MS" panose="030F0702030302020204" pitchFamily="66" charset="0"/>
              </a:rPr>
              <a:t>Keyboard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86288" y="4137025"/>
            <a:ext cx="1481137" cy="623888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r>
              <a:rPr lang="en-US" altLang="zh-CN" sz="2400" b="1" dirty="0">
                <a:latin typeface="Comic Sans MS" panose="030F0702030302020204" pitchFamily="66" charset="0"/>
              </a:rPr>
              <a:t>UART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59313" y="5748338"/>
            <a:ext cx="1479550" cy="623887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r>
              <a:rPr lang="en-US" altLang="zh-CN" sz="2400" b="1" dirty="0">
                <a:latin typeface="Comic Sans MS" panose="030F0702030302020204" pitchFamily="66" charset="0"/>
              </a:rPr>
              <a:t>Timer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40000" y="5776913"/>
            <a:ext cx="1481138" cy="623887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r>
              <a:rPr lang="en-US" altLang="zh-CN" sz="2400" b="1" dirty="0">
                <a:latin typeface="Comic Sans MS" panose="030F0702030302020204" pitchFamily="66" charset="0"/>
              </a:rPr>
              <a:t>PIO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20" name="左右箭头 19"/>
          <p:cNvSpPr/>
          <p:nvPr/>
        </p:nvSpPr>
        <p:spPr bwMode="auto">
          <a:xfrm>
            <a:off x="1320800" y="4840288"/>
            <a:ext cx="6756400" cy="917575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marL="0" marR="0" lvl="0" indent="2825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左箭头 27"/>
          <p:cNvSpPr/>
          <p:nvPr/>
        </p:nvSpPr>
        <p:spPr>
          <a:xfrm>
            <a:off x="2514600" y="2895600"/>
            <a:ext cx="1600200" cy="917575"/>
          </a:xfrm>
          <a:prstGeom prst="leftArrow">
            <a:avLst>
              <a:gd name="adj1" fmla="val 46787"/>
              <a:gd name="adj2" fmla="val 37438"/>
            </a:avLst>
          </a:prstGeom>
          <a:solidFill>
            <a:srgbClr val="FF99FF"/>
          </a:solidFill>
          <a:ln w="9525">
            <a:noFill/>
          </a:ln>
        </p:spPr>
        <p:txBody>
          <a:bodyPr>
            <a:spAutoFit/>
          </a:bodyPr>
          <a:lstStyle/>
          <a:p>
            <a:pPr indent="282575"/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48000" y="1905000"/>
            <a:ext cx="798513" cy="52387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PLB</a:t>
            </a:r>
            <a:endParaRPr lang="zh-CN" altLang="en-US" sz="28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781800" y="4648200"/>
            <a:ext cx="88900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OPB</a:t>
            </a:r>
            <a:endParaRPr lang="zh-CN" altLang="en-US" sz="28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48000" y="3133725"/>
            <a:ext cx="89693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DCR</a:t>
            </a:r>
            <a:endParaRPr lang="zh-CN" altLang="en-US" sz="28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63938" name="Line 34"/>
          <p:cNvSpPr/>
          <p:nvPr/>
        </p:nvSpPr>
        <p:spPr>
          <a:xfrm>
            <a:off x="1828800" y="3521075"/>
            <a:ext cx="0" cy="1584325"/>
          </a:xfrm>
          <a:prstGeom prst="line">
            <a:avLst/>
          </a:prstGeom>
          <a:ln w="127000" cap="flat" cmpd="sng">
            <a:solidFill>
              <a:srgbClr val="00CC00"/>
            </a:solidFill>
            <a:prstDash val="solid"/>
            <a:miter/>
            <a:headEnd type="triangle" w="sm" len="sm"/>
            <a:tailEnd type="triangle" w="sm" len="sm"/>
          </a:ln>
        </p:spPr>
      </p:sp>
      <p:sp>
        <p:nvSpPr>
          <p:cNvPr id="763939" name="Line 35"/>
          <p:cNvSpPr/>
          <p:nvPr/>
        </p:nvSpPr>
        <p:spPr>
          <a:xfrm>
            <a:off x="2124075" y="2028825"/>
            <a:ext cx="9525" cy="1019175"/>
          </a:xfrm>
          <a:prstGeom prst="line">
            <a:avLst/>
          </a:prstGeom>
          <a:ln w="101600" cap="flat" cmpd="sng">
            <a:solidFill>
              <a:srgbClr val="FF00FF"/>
            </a:solidFill>
            <a:prstDash val="solid"/>
            <a:miter/>
            <a:headEnd type="triangle" w="sm" len="sm"/>
            <a:tailEnd type="none" w="sm" len="sm"/>
          </a:ln>
        </p:spPr>
      </p:sp>
      <p:sp>
        <p:nvSpPr>
          <p:cNvPr id="763941" name="Line 37"/>
          <p:cNvSpPr/>
          <p:nvPr/>
        </p:nvSpPr>
        <p:spPr>
          <a:xfrm>
            <a:off x="3348038" y="4797425"/>
            <a:ext cx="4762" cy="993775"/>
          </a:xfrm>
          <a:prstGeom prst="line">
            <a:avLst/>
          </a:prstGeom>
          <a:ln w="76200" cap="flat" cmpd="sng">
            <a:solidFill>
              <a:srgbClr val="00FF00"/>
            </a:solidFill>
            <a:prstDash val="solid"/>
            <a:miter/>
            <a:headEnd type="triangle" w="sm" len="sm"/>
            <a:tailEnd type="triangle" w="sm" len="sm"/>
          </a:ln>
        </p:spPr>
      </p:sp>
      <p:sp>
        <p:nvSpPr>
          <p:cNvPr id="763942" name="Line 38"/>
          <p:cNvSpPr/>
          <p:nvPr/>
        </p:nvSpPr>
        <p:spPr>
          <a:xfrm>
            <a:off x="5435600" y="4724400"/>
            <a:ext cx="50800" cy="990600"/>
          </a:xfrm>
          <a:prstGeom prst="line">
            <a:avLst/>
          </a:prstGeom>
          <a:ln w="76200" cap="flat" cmpd="sng">
            <a:solidFill>
              <a:srgbClr val="00FF00"/>
            </a:solidFill>
            <a:prstDash val="solid"/>
            <a:miter/>
            <a:headEnd type="triangle" w="sm" len="sm"/>
            <a:tailEnd type="triangle" w="sm" len="sm"/>
          </a:ln>
        </p:spPr>
      </p:sp>
      <p:sp>
        <p:nvSpPr>
          <p:cNvPr id="38" name="上下箭头 37"/>
          <p:cNvSpPr/>
          <p:nvPr/>
        </p:nvSpPr>
        <p:spPr>
          <a:xfrm>
            <a:off x="4648200" y="2514600"/>
            <a:ext cx="304800" cy="523875"/>
          </a:xfrm>
          <a:prstGeom prst="upDownArrow">
            <a:avLst>
              <a:gd name="adj1" fmla="val 50000"/>
              <a:gd name="adj2" fmla="val 20831"/>
            </a:avLst>
          </a:prstGeom>
          <a:solidFill>
            <a:srgbClr val="FFC000"/>
          </a:solidFill>
          <a:ln w="9525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indent="282575"/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39" name="上下箭头 38"/>
          <p:cNvSpPr/>
          <p:nvPr/>
        </p:nvSpPr>
        <p:spPr>
          <a:xfrm>
            <a:off x="7162800" y="2416175"/>
            <a:ext cx="304800" cy="555625"/>
          </a:xfrm>
          <a:prstGeom prst="upDownArrow">
            <a:avLst>
              <a:gd name="adj1" fmla="val 50000"/>
              <a:gd name="adj2" fmla="val 24752"/>
            </a:avLst>
          </a:prstGeom>
          <a:solidFill>
            <a:srgbClr val="FFC000"/>
          </a:solidFill>
          <a:ln w="9525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indent="282575"/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40" name="上下箭头 39"/>
          <p:cNvSpPr/>
          <p:nvPr/>
        </p:nvSpPr>
        <p:spPr>
          <a:xfrm>
            <a:off x="1676400" y="2438400"/>
            <a:ext cx="280988" cy="533400"/>
          </a:xfrm>
          <a:prstGeom prst="upDownArrow">
            <a:avLst>
              <a:gd name="adj1" fmla="val 50000"/>
              <a:gd name="adj2" fmla="val 26286"/>
            </a:avLst>
          </a:prstGeom>
          <a:solidFill>
            <a:srgbClr val="FFC000"/>
          </a:solidFill>
          <a:ln w="9525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indent="282575"/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29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0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31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6" dur="2000"/>
                                        <p:tgtEl>
                                          <p:spTgt spid="763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9" dur="2000"/>
                                        <p:tgtEl>
                                          <p:spTgt spid="763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4" dur="2000"/>
                                        <p:tgtEl>
                                          <p:spTgt spid="763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0" dur="500"/>
                                        <p:tgtEl>
                                          <p:spTgt spid="763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8" grpId="0" animBg="1"/>
      <p:bldP spid="33" grpId="0"/>
      <p:bldP spid="34" grpId="0"/>
      <p:bldP spid="35" grpId="0"/>
      <p:bldP spid="38" grpId="0" animBg="1"/>
      <p:bldP spid="39" grpId="0" animBg="1"/>
      <p:bldP spid="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Silicore的Wishbone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总线</a:t>
            </a:r>
            <a:endParaRPr lang="en-US" altLang="zh-CN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6451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990600"/>
            <a:ext cx="8077200" cy="5638800"/>
          </a:xfrm>
        </p:spPr>
        <p:txBody>
          <a:bodyPr vert="horz" wrap="square" lIns="0" tIns="0" rIns="0" bIns="0" numCol="1" anchor="t" anchorCtr="0" compatLnSpc="1"/>
          <a:lstStyle/>
          <a:p>
            <a:pPr marL="0" indent="0" eaLnBrk="1" hangingPunct="1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altLang="zh-CN" sz="3200" dirty="0"/>
              <a:t>1</a:t>
            </a:r>
            <a:r>
              <a:rPr lang="zh-CN" altLang="en-US" sz="3200" dirty="0"/>
              <a:t>、定义了一条高速总线的</a:t>
            </a:r>
            <a:r>
              <a:rPr lang="zh-CN" altLang="en-US" sz="3200" dirty="0">
                <a:solidFill>
                  <a:schemeClr val="accent2"/>
                </a:solidFill>
              </a:rPr>
              <a:t>信号和总线周期</a:t>
            </a:r>
            <a:endParaRPr lang="en-US" altLang="zh-CN" sz="3200" dirty="0">
              <a:solidFill>
                <a:schemeClr val="accent2"/>
              </a:solidFill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/>
              <a:t>在复杂系统中可采用两条</a:t>
            </a:r>
            <a:r>
              <a:rPr lang="en-US" altLang="zh-CN" dirty="0"/>
              <a:t>Wishbone</a:t>
            </a:r>
            <a:r>
              <a:rPr lang="zh-CN" altLang="en-US" dirty="0"/>
              <a:t>总线分别连接高速和低速设备，两条总线之间的接口简单</a:t>
            </a:r>
            <a:endParaRPr lang="zh-CN" altLang="en-US" dirty="0"/>
          </a:p>
          <a:p>
            <a:pPr marL="0" indent="0" eaLnBrk="1" hangingPunct="1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altLang="zh-CN" sz="3200" dirty="0"/>
              <a:t>2</a:t>
            </a:r>
            <a:r>
              <a:rPr lang="zh-CN" altLang="en-US" sz="3200" dirty="0"/>
              <a:t>、提供了</a:t>
            </a:r>
            <a:r>
              <a:rPr lang="en-US" altLang="zh-CN" sz="3200" dirty="0">
                <a:solidFill>
                  <a:schemeClr val="accent2"/>
                </a:solidFill>
              </a:rPr>
              <a:t>4</a:t>
            </a:r>
            <a:r>
              <a:rPr lang="zh-CN" altLang="en-US" sz="3200" dirty="0">
                <a:solidFill>
                  <a:schemeClr val="accent2"/>
                </a:solidFill>
              </a:rPr>
              <a:t>种互连方式</a:t>
            </a:r>
            <a:endParaRPr lang="en-US" altLang="zh-CN" sz="3200" dirty="0"/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/>
              <a:t>两个</a:t>
            </a:r>
            <a:r>
              <a:rPr lang="en-US" altLang="zh-CN" dirty="0"/>
              <a:t>IP</a:t>
            </a:r>
            <a:r>
              <a:rPr lang="zh-CN" altLang="en-US" dirty="0"/>
              <a:t>核的点到点连接；多个串行</a:t>
            </a:r>
            <a:r>
              <a:rPr lang="en-US" altLang="zh-CN" dirty="0"/>
              <a:t>IP</a:t>
            </a:r>
            <a:r>
              <a:rPr lang="zh-CN" altLang="en-US" dirty="0"/>
              <a:t>核的数据流连接；多个</a:t>
            </a:r>
            <a:r>
              <a:rPr lang="en-US" altLang="zh-CN" dirty="0"/>
              <a:t>IP</a:t>
            </a:r>
            <a:r>
              <a:rPr lang="zh-CN" altLang="en-US" dirty="0"/>
              <a:t>核的共享总线连接、高吞吐量的交叉开关</a:t>
            </a:r>
            <a:endParaRPr lang="zh-CN" altLang="en-US" dirty="0"/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完全免费，开发性强；结构简单、互连灵活；通常应用于简单的嵌入式控制器和一些高速系统中，但对高性能系统的支持不够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4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4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45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Altera的Avalon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总线</a:t>
            </a:r>
            <a:endParaRPr lang="en-US" altLang="zh-CN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65540" name="Rectangle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86400"/>
          </a:xfrm>
        </p:spPr>
        <p:txBody>
          <a:bodyPr vert="horz" wrap="square" lIns="0" tIns="0" rIns="0" bIns="0" anchor="t"/>
          <a:lstStyle/>
          <a:p>
            <a:pPr marL="176530" indent="723900" eaLnBrk="1" hangingPunct="1">
              <a:spcBef>
                <a:spcPts val="1200"/>
              </a:spcBef>
              <a:spcAft>
                <a:spcPts val="600"/>
              </a:spcAft>
              <a:buNone/>
            </a:pPr>
            <a:r>
              <a:rPr lang="zh-CN" altLang="en-US" sz="2400" dirty="0"/>
              <a:t>主要用于</a:t>
            </a:r>
            <a:r>
              <a:rPr lang="en-US" altLang="zh-CN" sz="2400" dirty="0"/>
              <a:t>Altera</a:t>
            </a:r>
            <a:r>
              <a:rPr lang="zh-CN" altLang="en-US" sz="2400" dirty="0"/>
              <a:t>公司的</a:t>
            </a:r>
            <a:r>
              <a:rPr lang="en-US" altLang="zh-CN" sz="2400" dirty="0">
                <a:solidFill>
                  <a:schemeClr val="accent2"/>
                </a:solidFill>
              </a:rPr>
              <a:t>NIOS</a:t>
            </a:r>
            <a:r>
              <a:rPr lang="zh-CN" altLang="en-US" sz="2400" dirty="0">
                <a:solidFill>
                  <a:schemeClr val="accent2"/>
                </a:solidFill>
              </a:rPr>
              <a:t>软核</a:t>
            </a:r>
            <a:r>
              <a:rPr lang="zh-CN" altLang="en-US" sz="2400" dirty="0"/>
              <a:t>系统中实现</a:t>
            </a:r>
            <a:r>
              <a:rPr lang="en-US" altLang="zh-CN" sz="2400" dirty="0"/>
              <a:t>SOPC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176530" indent="723900" eaLnBrk="1" hangingPunct="1">
              <a:spcBef>
                <a:spcPts val="1200"/>
              </a:spcBef>
              <a:spcAft>
                <a:spcPts val="600"/>
              </a:spcAft>
              <a:buNone/>
            </a:pPr>
            <a:r>
              <a:rPr lang="zh-CN" altLang="en-US" sz="2400" dirty="0"/>
              <a:t>规定了</a:t>
            </a:r>
            <a:r>
              <a:rPr lang="zh-CN" altLang="en-US" sz="2400" dirty="0">
                <a:solidFill>
                  <a:schemeClr val="accent2"/>
                </a:solidFill>
              </a:rPr>
              <a:t>主设备和从设备</a:t>
            </a:r>
            <a:r>
              <a:rPr lang="zh-CN" altLang="en-US" sz="2400" dirty="0"/>
              <a:t>之间进行连接的端口和通信时序，配置简单，可由</a:t>
            </a:r>
            <a:r>
              <a:rPr lang="en-US" altLang="zh-CN" sz="2400" dirty="0"/>
              <a:t>EDA</a:t>
            </a:r>
            <a:r>
              <a:rPr lang="zh-CN" altLang="en-US" sz="2400" dirty="0"/>
              <a:t>工具（</a:t>
            </a:r>
            <a:r>
              <a:rPr lang="en-US" altLang="zh-CN" sz="2400" dirty="0"/>
              <a:t>SOPC Builder</a:t>
            </a:r>
            <a:r>
              <a:rPr lang="zh-CN" altLang="en-US" sz="2400" dirty="0"/>
              <a:t>）快速生成。</a:t>
            </a:r>
            <a:endParaRPr lang="zh-CN" altLang="en-US" sz="2400" dirty="0"/>
          </a:p>
          <a:p>
            <a:pPr marL="176530" indent="723900" eaLnBrk="1" hangingPunct="1">
              <a:spcBef>
                <a:spcPts val="1200"/>
              </a:spcBef>
              <a:spcAft>
                <a:spcPts val="600"/>
              </a:spcAft>
              <a:buNone/>
            </a:pPr>
            <a:r>
              <a:rPr lang="zh-CN" altLang="en-US" sz="2400" dirty="0"/>
              <a:t>采用</a:t>
            </a:r>
            <a:r>
              <a:rPr lang="zh-CN" altLang="en-US" sz="2400" dirty="0">
                <a:solidFill>
                  <a:schemeClr val="accent2"/>
                </a:solidFill>
              </a:rPr>
              <a:t>从设备仲裁</a:t>
            </a:r>
            <a:r>
              <a:rPr lang="zh-CN" altLang="en-US" sz="2400" dirty="0"/>
              <a:t>技术，允许多个主设备真正同步操作，优化了数据流，提高了系统的吞吐量。</a:t>
            </a:r>
            <a:endParaRPr lang="zh-CN" altLang="en-US" sz="2400" dirty="0"/>
          </a:p>
        </p:txBody>
      </p:sp>
      <p:sp>
        <p:nvSpPr>
          <p:cNvPr id="5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5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5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0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>
          <a:xfrm>
            <a:off x="338138" y="0"/>
            <a:ext cx="8805862" cy="8382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Avalon的交换式总线结构</a:t>
            </a:r>
            <a:endParaRPr lang="en-US" altLang="zh-CN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pic>
        <p:nvPicPr>
          <p:cNvPr id="3584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1268413"/>
            <a:ext cx="8675687" cy="5175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2" name="Rectangle 4"/>
          <p:cNvSpPr>
            <a:spLocks noChangeArrowheads="1"/>
          </p:cNvSpPr>
          <p:nvPr/>
        </p:nvSpPr>
        <p:spPr bwMode="auto">
          <a:xfrm>
            <a:off x="4837113" y="1428750"/>
            <a:ext cx="2295525" cy="898525"/>
          </a:xfrm>
          <a:prstGeom prst="rect">
            <a:avLst/>
          </a:prstGeom>
          <a:solidFill>
            <a:schemeClr val="accent1">
              <a:alpha val="53000"/>
            </a:schemeClr>
          </a:solidFill>
          <a:ln w="9525">
            <a:noFill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控制器2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（DMA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控制器）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447493" name="Rectangle 5"/>
          <p:cNvSpPr>
            <a:spLocks noChangeArrowheads="1"/>
          </p:cNvSpPr>
          <p:nvPr/>
        </p:nvSpPr>
        <p:spPr bwMode="auto">
          <a:xfrm>
            <a:off x="1917700" y="5583238"/>
            <a:ext cx="1042988" cy="676275"/>
          </a:xfrm>
          <a:prstGeom prst="rect">
            <a:avLst/>
          </a:prstGeom>
          <a:solidFill>
            <a:schemeClr val="accent1">
              <a:alpha val="53000"/>
            </a:schemeClr>
          </a:solidFill>
          <a:ln w="9525">
            <a:noFill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UART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447494" name="Rectangle 6"/>
          <p:cNvSpPr>
            <a:spLocks noChangeArrowheads="1"/>
          </p:cNvSpPr>
          <p:nvPr/>
        </p:nvSpPr>
        <p:spPr bwMode="auto">
          <a:xfrm>
            <a:off x="4837113" y="5583238"/>
            <a:ext cx="1042988" cy="1012825"/>
          </a:xfrm>
          <a:prstGeom prst="rect">
            <a:avLst/>
          </a:prstGeom>
          <a:solidFill>
            <a:schemeClr val="accent1">
              <a:alpha val="53000"/>
            </a:schemeClr>
          </a:solidFill>
          <a:ln w="9525">
            <a:noFill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程序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存储器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447495" name="Rectangle 7"/>
          <p:cNvSpPr>
            <a:spLocks noChangeArrowheads="1"/>
          </p:cNvSpPr>
          <p:nvPr/>
        </p:nvSpPr>
        <p:spPr bwMode="auto">
          <a:xfrm>
            <a:off x="3378200" y="5583238"/>
            <a:ext cx="833438" cy="676275"/>
          </a:xfrm>
          <a:prstGeom prst="rect">
            <a:avLst/>
          </a:prstGeom>
          <a:solidFill>
            <a:schemeClr val="accent1">
              <a:alpha val="53000"/>
            </a:schemeClr>
          </a:solidFill>
          <a:ln w="9525">
            <a:noFill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PIO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447496" name="Rectangle 8"/>
          <p:cNvSpPr>
            <a:spLocks noChangeArrowheads="1"/>
          </p:cNvSpPr>
          <p:nvPr/>
        </p:nvSpPr>
        <p:spPr bwMode="auto">
          <a:xfrm>
            <a:off x="6402388" y="5583238"/>
            <a:ext cx="1042988" cy="1012825"/>
          </a:xfrm>
          <a:prstGeom prst="rect">
            <a:avLst/>
          </a:prstGeom>
          <a:solidFill>
            <a:schemeClr val="accent1">
              <a:alpha val="53000"/>
            </a:schemeClr>
          </a:solidFill>
          <a:ln w="9525">
            <a:noFill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数据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存储器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447497" name="Rectangle 9"/>
          <p:cNvSpPr>
            <a:spLocks noChangeArrowheads="1"/>
          </p:cNvSpPr>
          <p:nvPr/>
        </p:nvSpPr>
        <p:spPr bwMode="auto">
          <a:xfrm>
            <a:off x="1500188" y="4348163"/>
            <a:ext cx="6257925" cy="5619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系统总线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92177" name="Line 12"/>
          <p:cNvSpPr/>
          <p:nvPr/>
        </p:nvSpPr>
        <p:spPr>
          <a:xfrm flipV="1">
            <a:off x="3273425" y="2327275"/>
            <a:ext cx="0" cy="673100"/>
          </a:xfrm>
          <a:prstGeom prst="line">
            <a:avLst/>
          </a:prstGeom>
          <a:ln w="63500" cap="flat" cmpd="sng">
            <a:solidFill>
              <a:srgbClr val="66CCFF"/>
            </a:solidFill>
            <a:prstDash val="solid"/>
            <a:headEnd type="triangle" w="sm" len="sm"/>
            <a:tailEnd type="triangle" w="sm" len="sm"/>
          </a:ln>
        </p:spPr>
      </p:sp>
      <p:sp>
        <p:nvSpPr>
          <p:cNvPr id="447501" name="Rectangle 13"/>
          <p:cNvSpPr>
            <a:spLocks noChangeArrowheads="1"/>
          </p:cNvSpPr>
          <p:nvPr/>
        </p:nvSpPr>
        <p:spPr bwMode="auto">
          <a:xfrm>
            <a:off x="2022475" y="1428750"/>
            <a:ext cx="2293938" cy="898525"/>
          </a:xfrm>
          <a:prstGeom prst="rect">
            <a:avLst/>
          </a:prstGeom>
          <a:solidFill>
            <a:schemeClr val="accent1">
              <a:alpha val="53000"/>
            </a:schemeClr>
          </a:solidFill>
          <a:ln w="9525">
            <a:noFill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控制器1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（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系统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CPU）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447502" name="AutoShape 14"/>
          <p:cNvSpPr>
            <a:spLocks noChangeArrowheads="1"/>
          </p:cNvSpPr>
          <p:nvPr/>
        </p:nvSpPr>
        <p:spPr bwMode="auto">
          <a:xfrm>
            <a:off x="2543175" y="3000375"/>
            <a:ext cx="4171950" cy="561975"/>
          </a:xfrm>
          <a:custGeom>
            <a:avLst/>
            <a:gdLst>
              <a:gd name="G0" fmla="+- 2931 0 0"/>
              <a:gd name="G1" fmla="+- 21600 0 2931"/>
              <a:gd name="G2" fmla="*/ 2931 1 2"/>
              <a:gd name="G3" fmla="+- 21600 0 G2"/>
              <a:gd name="G4" fmla="+/ 2931 21600 2"/>
              <a:gd name="G5" fmla="+/ G1 0 2"/>
              <a:gd name="G6" fmla="*/ 21600 21600 2931"/>
              <a:gd name="G7" fmla="*/ G6 1 2"/>
              <a:gd name="G8" fmla="+- 21600 0 G7"/>
              <a:gd name="G9" fmla="*/ 21600 1 2"/>
              <a:gd name="G10" fmla="+- 2931 0 G9"/>
              <a:gd name="G11" fmla="?: G10 G8 0"/>
              <a:gd name="G12" fmla="?: G10 G7 21600"/>
              <a:gd name="T0" fmla="*/ 20134 w 21600"/>
              <a:gd name="T1" fmla="*/ 10800 h 21600"/>
              <a:gd name="T2" fmla="*/ 10800 w 21600"/>
              <a:gd name="T3" fmla="*/ 21600 h 21600"/>
              <a:gd name="T4" fmla="*/ 1466 w 21600"/>
              <a:gd name="T5" fmla="*/ 10800 h 21600"/>
              <a:gd name="T6" fmla="*/ 10800 w 21600"/>
              <a:gd name="T7" fmla="*/ 0 h 21600"/>
              <a:gd name="T8" fmla="*/ 3266 w 21600"/>
              <a:gd name="T9" fmla="*/ 3266 h 21600"/>
              <a:gd name="T10" fmla="*/ 18334 w 21600"/>
              <a:gd name="T11" fmla="*/ 1833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931" y="21600"/>
                </a:lnTo>
                <a:lnTo>
                  <a:pt x="18669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>
              <a:alpha val="53000"/>
            </a:schemeClr>
          </a:solidFill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仲裁器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92180" name="Line 15"/>
          <p:cNvSpPr/>
          <p:nvPr/>
        </p:nvSpPr>
        <p:spPr>
          <a:xfrm flipV="1">
            <a:off x="5880100" y="2327275"/>
            <a:ext cx="0" cy="673100"/>
          </a:xfrm>
          <a:prstGeom prst="line">
            <a:avLst/>
          </a:prstGeom>
          <a:ln w="63500" cap="flat" cmpd="sng">
            <a:solidFill>
              <a:srgbClr val="66CCFF"/>
            </a:solidFill>
            <a:prstDash val="solid"/>
            <a:headEnd type="triangle" w="sm" len="sm"/>
            <a:tailEnd type="triangle" w="sm" len="sm"/>
          </a:ln>
        </p:spPr>
      </p:sp>
      <p:sp>
        <p:nvSpPr>
          <p:cNvPr id="92181" name="Line 16"/>
          <p:cNvSpPr/>
          <p:nvPr/>
        </p:nvSpPr>
        <p:spPr>
          <a:xfrm flipV="1">
            <a:off x="4629150" y="3562350"/>
            <a:ext cx="0" cy="785813"/>
          </a:xfrm>
          <a:prstGeom prst="line">
            <a:avLst/>
          </a:prstGeom>
          <a:ln w="63500" cap="flat" cmpd="sng">
            <a:solidFill>
              <a:srgbClr val="66CCFF"/>
            </a:solidFill>
            <a:prstDash val="solid"/>
            <a:headEnd type="triangle" w="sm" len="sm"/>
            <a:tailEnd type="triangle" w="sm" len="sm"/>
          </a:ln>
        </p:spPr>
      </p:sp>
      <p:sp>
        <p:nvSpPr>
          <p:cNvPr id="92182" name="Line 17"/>
          <p:cNvSpPr/>
          <p:nvPr/>
        </p:nvSpPr>
        <p:spPr>
          <a:xfrm flipV="1">
            <a:off x="2438400" y="4910138"/>
            <a:ext cx="0" cy="673100"/>
          </a:xfrm>
          <a:prstGeom prst="line">
            <a:avLst/>
          </a:prstGeom>
          <a:ln w="63500" cap="flat" cmpd="sng">
            <a:solidFill>
              <a:srgbClr val="66CCFF"/>
            </a:solidFill>
            <a:prstDash val="solid"/>
            <a:headEnd type="triangle" w="sm" len="sm"/>
            <a:tailEnd type="triangle" w="sm" len="sm"/>
          </a:ln>
        </p:spPr>
      </p:sp>
      <p:sp>
        <p:nvSpPr>
          <p:cNvPr id="92183" name="Line 18"/>
          <p:cNvSpPr/>
          <p:nvPr/>
        </p:nvSpPr>
        <p:spPr>
          <a:xfrm flipV="1">
            <a:off x="3794125" y="4910138"/>
            <a:ext cx="0" cy="673100"/>
          </a:xfrm>
          <a:prstGeom prst="line">
            <a:avLst/>
          </a:prstGeom>
          <a:ln w="63500" cap="flat" cmpd="sng">
            <a:solidFill>
              <a:srgbClr val="66CCFF"/>
            </a:solidFill>
            <a:prstDash val="solid"/>
            <a:headEnd type="triangle" w="sm" len="sm"/>
            <a:tailEnd type="triangle" w="sm" len="sm"/>
          </a:ln>
        </p:spPr>
      </p:sp>
      <p:sp>
        <p:nvSpPr>
          <p:cNvPr id="92184" name="Line 19"/>
          <p:cNvSpPr/>
          <p:nvPr/>
        </p:nvSpPr>
        <p:spPr>
          <a:xfrm flipV="1">
            <a:off x="5359400" y="4910138"/>
            <a:ext cx="0" cy="673100"/>
          </a:xfrm>
          <a:prstGeom prst="line">
            <a:avLst/>
          </a:prstGeom>
          <a:ln w="63500" cap="flat" cmpd="sng">
            <a:solidFill>
              <a:srgbClr val="66CCFF"/>
            </a:solidFill>
            <a:prstDash val="solid"/>
            <a:headEnd type="triangle" w="sm" len="sm"/>
            <a:tailEnd type="triangle" w="sm" len="sm"/>
          </a:ln>
        </p:spPr>
      </p:sp>
      <p:sp>
        <p:nvSpPr>
          <p:cNvPr id="92185" name="Line 20"/>
          <p:cNvSpPr/>
          <p:nvPr/>
        </p:nvSpPr>
        <p:spPr>
          <a:xfrm flipV="1">
            <a:off x="6923088" y="4910138"/>
            <a:ext cx="0" cy="673100"/>
          </a:xfrm>
          <a:prstGeom prst="line">
            <a:avLst/>
          </a:prstGeom>
          <a:ln w="63500" cap="flat" cmpd="sng">
            <a:solidFill>
              <a:srgbClr val="66CCFF"/>
            </a:solidFill>
            <a:prstDash val="solid"/>
            <a:headEnd type="triangle" w="sm" len="sm"/>
            <a:tailEnd type="triangle" w="sm" len="sm"/>
          </a:ln>
        </p:spPr>
      </p:sp>
      <p:grpSp>
        <p:nvGrpSpPr>
          <p:cNvPr id="2" name="Group 21"/>
          <p:cNvGrpSpPr/>
          <p:nvPr/>
        </p:nvGrpSpPr>
        <p:grpSpPr>
          <a:xfrm>
            <a:off x="4733925" y="3576638"/>
            <a:ext cx="3219450" cy="460375"/>
            <a:chOff x="3180" y="2318"/>
            <a:chExt cx="1636" cy="219"/>
          </a:xfrm>
        </p:grpSpPr>
        <p:sp>
          <p:nvSpPr>
            <p:cNvPr id="36887" name="Text Box 22"/>
            <p:cNvSpPr txBox="1"/>
            <p:nvPr/>
          </p:nvSpPr>
          <p:spPr>
            <a:xfrm>
              <a:off x="4408" y="2318"/>
              <a:ext cx="408" cy="2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瓶颈</a:t>
              </a:r>
              <a:endPara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6888" name="Line 23"/>
            <p:cNvSpPr/>
            <p:nvPr/>
          </p:nvSpPr>
          <p:spPr>
            <a:xfrm flipH="1">
              <a:off x="3180" y="2474"/>
              <a:ext cx="1252" cy="2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</p:sp>
      </p:grpSp>
      <p:sp>
        <p:nvSpPr>
          <p:cNvPr id="36882" name="Rectangle 2"/>
          <p:cNvSpPr>
            <a:spLocks noGrp="1"/>
          </p:cNvSpPr>
          <p:nvPr>
            <p:ph type="title"/>
          </p:nvPr>
        </p:nvSpPr>
        <p:spPr>
          <a:xfrm>
            <a:off x="642938" y="76200"/>
            <a:ext cx="7772400" cy="674688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传统总线的仲裁方式</a:t>
            </a:r>
            <a:endParaRPr lang="en-US" altLang="zh-CN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6883" name="日期占位符 4"/>
          <p:cNvSpPr txBox="1">
            <a:spLocks noGrp="1"/>
          </p:cNvSpPr>
          <p:nvPr>
            <p:ph type="dt" sz="half" idx="10"/>
          </p:nvPr>
        </p:nvSpPr>
        <p:spPr>
          <a:xfrm>
            <a:off x="0" y="6500813"/>
            <a:ext cx="1571625" cy="285750"/>
          </a:xfrm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eaLnBrk="1" hangingPunct="1"/>
            <a:fld id="{BB962C8B-B14F-4D97-AF65-F5344CB8AC3E}" type="datetime1">
              <a:rPr lang="zh-CN" altLang="en-US" sz="1600" b="1" dirty="0">
                <a:solidFill>
                  <a:srgbClr val="CDFFCD"/>
                </a:solidFill>
                <a:ea typeface="隶书" panose="02010509060101010101" pitchFamily="49" charset="-122"/>
              </a:rPr>
            </a:fld>
            <a:endParaRPr lang="zh-CN" altLang="en-US" sz="1600" b="1" dirty="0">
              <a:solidFill>
                <a:srgbClr val="CDFFCD"/>
              </a:solidFill>
              <a:ea typeface="隶书" panose="02010509060101010101" pitchFamily="49" charset="-122"/>
            </a:endParaRPr>
          </a:p>
        </p:txBody>
      </p:sp>
      <p:sp>
        <p:nvSpPr>
          <p:cNvPr id="22" name="日期占位符 16"/>
          <p:cNvSpPr txBox="1"/>
          <p:nvPr/>
        </p:nvSpPr>
        <p:spPr bwMode="auto">
          <a:xfrm>
            <a:off x="8001000" y="6629400"/>
            <a:ext cx="11430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R="0" defTabSz="914400"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kern="1200" cap="none" spc="0" normalizeH="0" baseline="0" noProof="0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3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24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7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7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47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47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47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47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47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2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2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2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47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2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492" grpId="0" animBg="1"/>
      <p:bldP spid="447493" grpId="0" animBg="1"/>
      <p:bldP spid="447494" grpId="0" animBg="1"/>
      <p:bldP spid="447495" grpId="0" animBg="1"/>
      <p:bldP spid="447496" grpId="0" animBg="1"/>
      <p:bldP spid="447497" grpId="0" animBg="1"/>
      <p:bldP spid="447501" grpId="0" animBg="1"/>
      <p:bldP spid="44750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91" name="Rectangle 4"/>
          <p:cNvSpPr/>
          <p:nvPr/>
        </p:nvSpPr>
        <p:spPr>
          <a:xfrm>
            <a:off x="1522413" y="2579688"/>
            <a:ext cx="6721475" cy="249713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Avalon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总线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48517" name="Rectangle 5"/>
          <p:cNvSpPr>
            <a:spLocks noChangeArrowheads="1"/>
          </p:cNvSpPr>
          <p:nvPr/>
        </p:nvSpPr>
        <p:spPr bwMode="auto">
          <a:xfrm>
            <a:off x="5748338" y="1331913"/>
            <a:ext cx="2111375" cy="831850"/>
          </a:xfrm>
          <a:prstGeom prst="rect">
            <a:avLst/>
          </a:prstGeom>
          <a:solidFill>
            <a:schemeClr val="accent1">
              <a:alpha val="53000"/>
            </a:schemeClr>
          </a:solidFill>
          <a:ln w="9525">
            <a:noFill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控制器2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（DMA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控制器）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448518" name="Rectangle 6"/>
          <p:cNvSpPr>
            <a:spLocks noChangeArrowheads="1"/>
          </p:cNvSpPr>
          <p:nvPr/>
        </p:nvSpPr>
        <p:spPr bwMode="auto">
          <a:xfrm>
            <a:off x="1906588" y="5387975"/>
            <a:ext cx="960438" cy="623888"/>
          </a:xfrm>
          <a:prstGeom prst="rect">
            <a:avLst/>
          </a:prstGeom>
          <a:solidFill>
            <a:schemeClr val="accent1">
              <a:alpha val="53000"/>
            </a:schemeClr>
          </a:solidFill>
          <a:ln w="9525">
            <a:noFill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UART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448519" name="Rectangle 7"/>
          <p:cNvSpPr>
            <a:spLocks noChangeArrowheads="1"/>
          </p:cNvSpPr>
          <p:nvPr/>
        </p:nvSpPr>
        <p:spPr bwMode="auto">
          <a:xfrm>
            <a:off x="4211638" y="5387975"/>
            <a:ext cx="960438" cy="936625"/>
          </a:xfrm>
          <a:prstGeom prst="rect">
            <a:avLst/>
          </a:prstGeom>
          <a:solidFill>
            <a:schemeClr val="accent1">
              <a:alpha val="53000"/>
            </a:schemeClr>
          </a:solidFill>
          <a:ln w="9525">
            <a:noFill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程序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存储器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448520" name="Rectangle 8"/>
          <p:cNvSpPr>
            <a:spLocks noChangeArrowheads="1"/>
          </p:cNvSpPr>
          <p:nvPr/>
        </p:nvSpPr>
        <p:spPr bwMode="auto">
          <a:xfrm>
            <a:off x="3155950" y="5387975"/>
            <a:ext cx="766763" cy="623888"/>
          </a:xfrm>
          <a:prstGeom prst="rect">
            <a:avLst/>
          </a:prstGeom>
          <a:solidFill>
            <a:schemeClr val="accent1">
              <a:alpha val="53000"/>
            </a:schemeClr>
          </a:solidFill>
          <a:ln w="9525">
            <a:noFill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PIO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448521" name="Rectangle 9"/>
          <p:cNvSpPr>
            <a:spLocks noChangeArrowheads="1"/>
          </p:cNvSpPr>
          <p:nvPr/>
        </p:nvSpPr>
        <p:spPr bwMode="auto">
          <a:xfrm>
            <a:off x="5748338" y="5387975"/>
            <a:ext cx="958850" cy="936625"/>
          </a:xfrm>
          <a:prstGeom prst="rect">
            <a:avLst/>
          </a:prstGeom>
          <a:solidFill>
            <a:schemeClr val="accent1">
              <a:alpha val="53000"/>
            </a:schemeClr>
          </a:solidFill>
          <a:ln w="9525">
            <a:noFill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数据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存储器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448522" name="Rectangle 10"/>
          <p:cNvSpPr>
            <a:spLocks noChangeArrowheads="1"/>
          </p:cNvSpPr>
          <p:nvPr/>
        </p:nvSpPr>
        <p:spPr bwMode="auto">
          <a:xfrm>
            <a:off x="1835150" y="3203575"/>
            <a:ext cx="4127500" cy="520700"/>
          </a:xfrm>
          <a:prstGeom prst="rect">
            <a:avLst/>
          </a:prstGeom>
          <a:solidFill>
            <a:schemeClr val="accent1">
              <a:alpha val="53000"/>
            </a:schemeClr>
          </a:solidFill>
          <a:ln w="9525">
            <a:noFill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系统总线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93200" name="Line 13"/>
          <p:cNvSpPr/>
          <p:nvPr/>
        </p:nvSpPr>
        <p:spPr>
          <a:xfrm flipH="1" flipV="1">
            <a:off x="3540125" y="2163763"/>
            <a:ext cx="0" cy="1039812"/>
          </a:xfrm>
          <a:prstGeom prst="line">
            <a:avLst/>
          </a:prstGeom>
          <a:ln w="63500" cap="flat" cmpd="sng">
            <a:solidFill>
              <a:srgbClr val="66CCFF"/>
            </a:solidFill>
            <a:prstDash val="solid"/>
            <a:headEnd type="triangle" w="sm" len="sm"/>
            <a:tailEnd type="triangle" w="sm" len="sm"/>
          </a:ln>
        </p:spPr>
      </p:sp>
      <p:sp>
        <p:nvSpPr>
          <p:cNvPr id="448526" name="Rectangle 14"/>
          <p:cNvSpPr>
            <a:spLocks noChangeArrowheads="1"/>
          </p:cNvSpPr>
          <p:nvPr/>
        </p:nvSpPr>
        <p:spPr bwMode="auto">
          <a:xfrm>
            <a:off x="2482850" y="1331913"/>
            <a:ext cx="2108200" cy="831850"/>
          </a:xfrm>
          <a:prstGeom prst="rect">
            <a:avLst/>
          </a:prstGeom>
          <a:solidFill>
            <a:schemeClr val="accent1">
              <a:alpha val="53000"/>
            </a:schemeClr>
          </a:solidFill>
          <a:ln w="9525">
            <a:noFill/>
            <a:miter lim="800000"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控制器1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系统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CPU）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448527" name="AutoShape 15"/>
          <p:cNvSpPr>
            <a:spLocks noChangeArrowheads="1"/>
          </p:cNvSpPr>
          <p:nvPr/>
        </p:nvSpPr>
        <p:spPr bwMode="auto">
          <a:xfrm>
            <a:off x="5267325" y="4243388"/>
            <a:ext cx="2016125" cy="520700"/>
          </a:xfrm>
          <a:custGeom>
            <a:avLst/>
            <a:gdLst>
              <a:gd name="G0" fmla="+- 2931 0 0"/>
              <a:gd name="G1" fmla="+- 21600 0 2931"/>
              <a:gd name="G2" fmla="*/ 2931 1 2"/>
              <a:gd name="G3" fmla="+- 21600 0 G2"/>
              <a:gd name="G4" fmla="+/ 2931 21600 2"/>
              <a:gd name="G5" fmla="+/ G1 0 2"/>
              <a:gd name="G6" fmla="*/ 21600 21600 2931"/>
              <a:gd name="G7" fmla="*/ G6 1 2"/>
              <a:gd name="G8" fmla="+- 21600 0 G7"/>
              <a:gd name="G9" fmla="*/ 21600 1 2"/>
              <a:gd name="G10" fmla="+- 2931 0 G9"/>
              <a:gd name="G11" fmla="?: G10 G8 0"/>
              <a:gd name="G12" fmla="?: G10 G7 21600"/>
              <a:gd name="T0" fmla="*/ 20134 w 21600"/>
              <a:gd name="T1" fmla="*/ 10800 h 21600"/>
              <a:gd name="T2" fmla="*/ 10800 w 21600"/>
              <a:gd name="T3" fmla="*/ 21600 h 21600"/>
              <a:gd name="T4" fmla="*/ 1466 w 21600"/>
              <a:gd name="T5" fmla="*/ 10800 h 21600"/>
              <a:gd name="T6" fmla="*/ 10800 w 21600"/>
              <a:gd name="T7" fmla="*/ 0 h 21600"/>
              <a:gd name="T8" fmla="*/ 3266 w 21600"/>
              <a:gd name="T9" fmla="*/ 3266 h 21600"/>
              <a:gd name="T10" fmla="*/ 18334 w 21600"/>
              <a:gd name="T11" fmla="*/ 1833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931" y="21600"/>
                </a:lnTo>
                <a:lnTo>
                  <a:pt x="18669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>
              <a:alpha val="53000"/>
            </a:schemeClr>
          </a:solidFill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+mn-cs"/>
              </a:rPr>
              <a:t>仲裁器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93203" name="Line 16"/>
          <p:cNvSpPr/>
          <p:nvPr/>
        </p:nvSpPr>
        <p:spPr>
          <a:xfrm flipV="1">
            <a:off x="6707188" y="2163763"/>
            <a:ext cx="0" cy="2079625"/>
          </a:xfrm>
          <a:prstGeom prst="line">
            <a:avLst/>
          </a:prstGeom>
          <a:ln w="63500" cap="flat" cmpd="sng">
            <a:solidFill>
              <a:srgbClr val="66CCFF"/>
            </a:solidFill>
            <a:prstDash val="solid"/>
            <a:headEnd type="triangle" w="sm" len="sm"/>
            <a:tailEnd type="triangle" w="sm" len="sm"/>
          </a:ln>
        </p:spPr>
      </p:sp>
      <p:sp>
        <p:nvSpPr>
          <p:cNvPr id="93204" name="Line 17"/>
          <p:cNvSpPr/>
          <p:nvPr/>
        </p:nvSpPr>
        <p:spPr>
          <a:xfrm flipV="1">
            <a:off x="5748338" y="3724275"/>
            <a:ext cx="0" cy="519113"/>
          </a:xfrm>
          <a:prstGeom prst="line">
            <a:avLst/>
          </a:prstGeom>
          <a:ln w="63500" cap="flat" cmpd="sng">
            <a:solidFill>
              <a:srgbClr val="66CCFF"/>
            </a:solidFill>
            <a:prstDash val="solid"/>
            <a:headEnd type="triangle" w="sm" len="sm"/>
            <a:tailEnd type="triangle" w="sm" len="sm"/>
          </a:ln>
        </p:spPr>
      </p:sp>
      <p:sp>
        <p:nvSpPr>
          <p:cNvPr id="93205" name="Line 18"/>
          <p:cNvSpPr/>
          <p:nvPr/>
        </p:nvSpPr>
        <p:spPr>
          <a:xfrm flipV="1">
            <a:off x="2387600" y="3724275"/>
            <a:ext cx="0" cy="1663700"/>
          </a:xfrm>
          <a:prstGeom prst="line">
            <a:avLst/>
          </a:prstGeom>
          <a:ln w="63500" cap="flat" cmpd="sng">
            <a:solidFill>
              <a:srgbClr val="66CCFF"/>
            </a:solidFill>
            <a:prstDash val="solid"/>
            <a:headEnd type="triangle" w="sm" len="sm"/>
            <a:tailEnd type="triangle" w="sm" len="sm"/>
          </a:ln>
        </p:spPr>
      </p:sp>
      <p:sp>
        <p:nvSpPr>
          <p:cNvPr id="93206" name="Line 19"/>
          <p:cNvSpPr/>
          <p:nvPr/>
        </p:nvSpPr>
        <p:spPr>
          <a:xfrm flipV="1">
            <a:off x="3540125" y="3724275"/>
            <a:ext cx="0" cy="1663700"/>
          </a:xfrm>
          <a:prstGeom prst="line">
            <a:avLst/>
          </a:prstGeom>
          <a:ln w="63500" cap="flat" cmpd="sng">
            <a:solidFill>
              <a:srgbClr val="66CCFF"/>
            </a:solidFill>
            <a:prstDash val="solid"/>
            <a:headEnd type="triangle" w="sm" len="sm"/>
            <a:tailEnd type="triangle" w="sm" len="sm"/>
          </a:ln>
        </p:spPr>
      </p:sp>
      <p:sp>
        <p:nvSpPr>
          <p:cNvPr id="93207" name="Line 20"/>
          <p:cNvSpPr/>
          <p:nvPr/>
        </p:nvSpPr>
        <p:spPr>
          <a:xfrm flipV="1">
            <a:off x="4691063" y="3724275"/>
            <a:ext cx="0" cy="1663700"/>
          </a:xfrm>
          <a:prstGeom prst="line">
            <a:avLst/>
          </a:prstGeom>
          <a:ln w="63500" cap="flat" cmpd="sng">
            <a:solidFill>
              <a:srgbClr val="66CCFF"/>
            </a:solidFill>
            <a:prstDash val="solid"/>
            <a:headEnd type="triangle" w="sm" len="sm"/>
            <a:tailEnd type="triangle" w="sm" len="sm"/>
          </a:ln>
        </p:spPr>
      </p:sp>
      <p:sp>
        <p:nvSpPr>
          <p:cNvPr id="93208" name="Line 21"/>
          <p:cNvSpPr/>
          <p:nvPr/>
        </p:nvSpPr>
        <p:spPr>
          <a:xfrm flipV="1">
            <a:off x="6256338" y="4792663"/>
            <a:ext cx="0" cy="623887"/>
          </a:xfrm>
          <a:prstGeom prst="line">
            <a:avLst/>
          </a:prstGeom>
          <a:ln w="63500" cap="flat" cmpd="sng">
            <a:solidFill>
              <a:srgbClr val="66CCFF"/>
            </a:solidFill>
            <a:prstDash val="solid"/>
            <a:headEnd type="triangle" w="sm" len="sm"/>
            <a:tailEnd type="triangle" w="sm" len="sm"/>
          </a:ln>
        </p:spPr>
      </p:sp>
      <p:sp>
        <p:nvSpPr>
          <p:cNvPr id="37906" name="Rectangle 23"/>
          <p:cNvSpPr>
            <a:spLocks noGrp="1"/>
          </p:cNvSpPr>
          <p:nvPr>
            <p:ph type="title"/>
          </p:nvPr>
        </p:nvSpPr>
        <p:spPr>
          <a:xfrm>
            <a:off x="533400" y="31750"/>
            <a:ext cx="7772400" cy="65405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5400" dirty="0">
                <a:latin typeface="Comic Sans MS" panose="030F0702030302020204" pitchFamily="66" charset="0"/>
                <a:ea typeface="隶书" panose="02010509060101010101" pitchFamily="49" charset="-122"/>
              </a:rPr>
              <a:t>Avalon</a:t>
            </a:r>
            <a:r>
              <a:rPr lang="zh-CN" altLang="en-US" sz="5400" dirty="0">
                <a:latin typeface="Comic Sans MS" panose="030F0702030302020204" pitchFamily="66" charset="0"/>
                <a:ea typeface="隶书" panose="02010509060101010101" pitchFamily="49" charset="-122"/>
              </a:rPr>
              <a:t>总线的仲裁方式</a:t>
            </a:r>
            <a:endParaRPr lang="zh-CN" altLang="en-US" sz="54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7907" name="日期占位符 4"/>
          <p:cNvSpPr txBox="1">
            <a:spLocks noGrp="1"/>
          </p:cNvSpPr>
          <p:nvPr>
            <p:ph type="dt" sz="half" idx="10"/>
          </p:nvPr>
        </p:nvSpPr>
        <p:spPr>
          <a:xfrm>
            <a:off x="0" y="6500813"/>
            <a:ext cx="1571625" cy="285750"/>
          </a:xfrm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eaLnBrk="1" hangingPunct="1"/>
            <a:fld id="{BB962C8B-B14F-4D97-AF65-F5344CB8AC3E}" type="datetime1">
              <a:rPr lang="zh-CN" altLang="en-US" sz="1600" b="1" dirty="0">
                <a:solidFill>
                  <a:srgbClr val="CDFFCD"/>
                </a:solidFill>
                <a:ea typeface="隶书" panose="02010509060101010101" pitchFamily="49" charset="-122"/>
              </a:rPr>
            </a:fld>
            <a:endParaRPr lang="zh-CN" altLang="en-US" sz="1600" b="1" dirty="0">
              <a:solidFill>
                <a:srgbClr val="CDFFCD"/>
              </a:solidFill>
              <a:ea typeface="隶书" panose="02010509060101010101" pitchFamily="49" charset="-122"/>
            </a:endParaRPr>
          </a:p>
        </p:txBody>
      </p:sp>
      <p:sp>
        <p:nvSpPr>
          <p:cNvPr id="37908" name="矩形 5"/>
          <p:cNvSpPr/>
          <p:nvPr/>
        </p:nvSpPr>
        <p:spPr>
          <a:xfrm>
            <a:off x="8316913" y="6488113"/>
            <a:ext cx="8604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</a:fld>
            <a:r>
              <a:rPr lang="en-US" altLang="zh-CN" b="1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  <a:t>/81</a:t>
            </a:r>
            <a:endParaRPr lang="zh-CN" altLang="en-US" dirty="0">
              <a:latin typeface="Arial" panose="020B0604020202020204" pitchFamily="34" charset="0"/>
              <a:ea typeface="华文宋体" panose="02010600040101010101" pitchFamily="2" charset="-122"/>
            </a:endParaRPr>
          </a:p>
        </p:txBody>
      </p:sp>
      <p:sp>
        <p:nvSpPr>
          <p:cNvPr id="21" name="左箭头 20">
            <a:hlinkClick r:id="rId1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日期占位符 16"/>
          <p:cNvSpPr txBox="1"/>
          <p:nvPr/>
        </p:nvSpPr>
        <p:spPr bwMode="auto">
          <a:xfrm>
            <a:off x="8001000" y="6629400"/>
            <a:ext cx="11430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R="0" defTabSz="914400"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kern="1200" cap="none" spc="0" normalizeH="0" baseline="0" noProof="0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3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24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8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8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48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48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48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48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48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3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48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3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91" grpId="0" animBg="1"/>
      <p:bldP spid="448517" grpId="0" animBg="1"/>
      <p:bldP spid="448518" grpId="0" animBg="1"/>
      <p:bldP spid="448519" grpId="0" animBg="1"/>
      <p:bldP spid="448520" grpId="0" animBg="1"/>
      <p:bldP spid="448521" grpId="0" animBg="1"/>
      <p:bldP spid="448522" grpId="0" animBg="1"/>
      <p:bldP spid="448526" grpId="0" animBg="1"/>
      <p:bldP spid="4485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algn="ctr"/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多层次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PCI总线架构</a:t>
            </a:r>
            <a:endParaRPr lang="en-US" altLang="zh-CN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pic>
        <p:nvPicPr>
          <p:cNvPr id="68612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990600"/>
            <a:ext cx="8686800" cy="5486400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5" name="圆角矩形 4"/>
          <p:cNvSpPr/>
          <p:nvPr/>
        </p:nvSpPr>
        <p:spPr>
          <a:xfrm>
            <a:off x="2209800" y="1828800"/>
            <a:ext cx="1295400" cy="762000"/>
          </a:xfrm>
          <a:prstGeom prst="roundRect">
            <a:avLst/>
          </a:prstGeom>
          <a:solidFill>
            <a:srgbClr val="FF0000">
              <a:alpha val="47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85800" y="3733800"/>
            <a:ext cx="3276600" cy="609600"/>
          </a:xfrm>
          <a:prstGeom prst="roundRect">
            <a:avLst/>
          </a:prstGeom>
          <a:solidFill>
            <a:srgbClr val="FFC000">
              <a:alpha val="47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257800" y="5105400"/>
            <a:ext cx="1219200" cy="685800"/>
          </a:xfrm>
          <a:prstGeom prst="roundRect">
            <a:avLst/>
          </a:prstGeom>
          <a:solidFill>
            <a:srgbClr val="0070C0">
              <a:alpha val="47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791200" y="3657600"/>
            <a:ext cx="1295400" cy="762000"/>
          </a:xfrm>
          <a:prstGeom prst="roundRect">
            <a:avLst/>
          </a:prstGeom>
          <a:solidFill>
            <a:srgbClr val="FF0000">
              <a:alpha val="47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477000" y="5105400"/>
            <a:ext cx="1143000" cy="609600"/>
          </a:xfrm>
          <a:prstGeom prst="roundRect">
            <a:avLst/>
          </a:prstGeom>
          <a:solidFill>
            <a:srgbClr val="FF0000">
              <a:alpha val="47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1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clrChange>
              <a:clrFrom>
                <a:srgbClr val="C5C8C5">
                  <a:alpha val="100000"/>
                </a:srgbClr>
              </a:clrFrom>
              <a:clrTo>
                <a:srgbClr val="C5C8C5">
                  <a:alpha val="100000"/>
                  <a:alpha val="0"/>
                </a:srgbClr>
              </a:clrTo>
            </a:clrChange>
            <a:lum contrast="30000"/>
          </a:blip>
          <a:srcRect r="703" b="2284"/>
          <a:stretch>
            <a:fillRect/>
          </a:stretch>
        </p:blipFill>
        <p:spPr>
          <a:xfrm>
            <a:off x="374015" y="65405"/>
            <a:ext cx="8659495" cy="67335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 txBox="1">
            <a:spLocks noGrp="1"/>
          </p:cNvSpPr>
          <p:nvPr>
            <p:ph type="sldNum" sz="quarter" idx="11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pic>
        <p:nvPicPr>
          <p:cNvPr id="6963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0"/>
            <a:ext cx="8651875" cy="3962400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6963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62400"/>
            <a:ext cx="8686800" cy="2895600"/>
          </a:xfrm>
          <a:prstGeom prst="rect">
            <a:avLst/>
          </a:prstGeom>
          <a:noFill/>
          <a:ln w="2857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PCI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总线信号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1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pic>
        <p:nvPicPr>
          <p:cNvPr id="70660" name="图片 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3475" y="685800"/>
            <a:ext cx="6943725" cy="6172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圆角矩形 4"/>
          <p:cNvSpPr/>
          <p:nvPr/>
        </p:nvSpPr>
        <p:spPr>
          <a:xfrm>
            <a:off x="2667000" y="1295400"/>
            <a:ext cx="1371600" cy="533400"/>
          </a:xfrm>
          <a:prstGeom prst="roundRect">
            <a:avLst/>
          </a:prstGeom>
          <a:solidFill>
            <a:srgbClr val="FF0000">
              <a:alpha val="51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86200" y="2938463"/>
            <a:ext cx="1211263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</a:rPr>
              <a:t>帧周期信号</a:t>
            </a:r>
            <a:endParaRPr lang="zh-CN" altLang="en-US" sz="1600" b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86200" y="3200400"/>
            <a:ext cx="1416050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07033"/>
                </a:solidFill>
                <a:latin typeface="Arial" panose="020B0604020202020204" pitchFamily="34" charset="0"/>
              </a:rPr>
              <a:t>主设备准备好</a:t>
            </a:r>
            <a:endParaRPr lang="zh-CN" altLang="en-US" sz="1600" b="1" dirty="0">
              <a:solidFill>
                <a:srgbClr val="007033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86200" y="3429000"/>
            <a:ext cx="1416050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</a:rPr>
              <a:t>从设备准备好</a:t>
            </a:r>
            <a:endParaRPr lang="zh-CN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86200" y="3700463"/>
            <a:ext cx="1620838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</a:rPr>
              <a:t>从设备要求停止</a:t>
            </a:r>
            <a:endParaRPr lang="zh-CN" altLang="en-US" sz="1600" b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86200" y="4191000"/>
            <a:ext cx="1620838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7030A0"/>
                </a:solidFill>
                <a:latin typeface="Arial" panose="020B0604020202020204" pitchFamily="34" charset="0"/>
              </a:rPr>
              <a:t>初始化设备选择</a:t>
            </a:r>
            <a:endParaRPr lang="zh-CN" altLang="en-US" sz="1600" b="1" dirty="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86200" y="3929063"/>
            <a:ext cx="1063625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07033"/>
                </a:solidFill>
                <a:latin typeface="Arial" panose="020B0604020202020204" pitchFamily="34" charset="0"/>
              </a:rPr>
              <a:t>设备选择 </a:t>
            </a:r>
            <a:endParaRPr lang="zh-CN" altLang="en-US" sz="1600" b="1" dirty="0">
              <a:solidFill>
                <a:srgbClr val="007033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86200" y="2590800"/>
            <a:ext cx="1004888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07033"/>
                </a:solidFill>
                <a:latin typeface="Arial" panose="020B0604020202020204" pitchFamily="34" charset="0"/>
              </a:rPr>
              <a:t>奇偶校验</a:t>
            </a:r>
            <a:endParaRPr lang="zh-CN" altLang="en-US" sz="1600" b="1" dirty="0">
              <a:solidFill>
                <a:srgbClr val="007033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86200" y="4614863"/>
            <a:ext cx="1211263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</a:rPr>
              <a:t>奇偶检验错</a:t>
            </a:r>
            <a:endParaRPr lang="zh-CN" altLang="en-US" sz="1600" b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86200" y="4876800"/>
            <a:ext cx="1004888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07033"/>
                </a:solidFill>
                <a:latin typeface="Arial" panose="020B0604020202020204" pitchFamily="34" charset="0"/>
              </a:rPr>
              <a:t>系统出错</a:t>
            </a:r>
            <a:endParaRPr lang="zh-CN" altLang="en-US" sz="1600" b="1" dirty="0">
              <a:solidFill>
                <a:srgbClr val="007033"/>
              </a:solidFill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86200" y="5410200"/>
            <a:ext cx="1416050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7030A0"/>
                </a:solidFill>
                <a:latin typeface="Arial" panose="020B0604020202020204" pitchFamily="34" charset="0"/>
              </a:rPr>
              <a:t>总线占用请求</a:t>
            </a:r>
            <a:endParaRPr lang="zh-CN" altLang="en-US" sz="1600" b="1" dirty="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86200" y="5748338"/>
            <a:ext cx="1473200" cy="3397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</a:rPr>
              <a:t>总线占用允许 </a:t>
            </a:r>
            <a:endParaRPr lang="zh-CN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010400" y="1981200"/>
            <a:ext cx="914400" cy="533400"/>
          </a:xfrm>
          <a:prstGeom prst="roundRect">
            <a:avLst/>
          </a:prstGeom>
          <a:solidFill>
            <a:srgbClr val="007033">
              <a:alpha val="51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010400" y="5867400"/>
            <a:ext cx="914400" cy="533400"/>
          </a:xfrm>
          <a:prstGeom prst="roundRect">
            <a:avLst/>
          </a:prstGeom>
          <a:solidFill>
            <a:srgbClr val="7030A0">
              <a:alpha val="51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86200" y="1871663"/>
            <a:ext cx="1482725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</a:rPr>
              <a:t>命令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</a:rPr>
              <a:t>字节有效</a:t>
            </a:r>
            <a:endParaRPr lang="zh-CN" altLang="en-US" sz="1600" b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133600" y="685800"/>
            <a:ext cx="5486400" cy="457200"/>
          </a:xfrm>
          <a:prstGeom prst="roundRect">
            <a:avLst/>
          </a:prstGeom>
          <a:solidFill>
            <a:srgbClr val="FFC000">
              <a:alpha val="47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PCI总线命令表</a:t>
            </a:r>
            <a:endParaRPr lang="en-US" altLang="zh-CN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928688" y="1071563"/>
          <a:ext cx="7643865" cy="5357855"/>
        </p:xfrm>
        <a:graphic>
          <a:graphicData uri="http://schemas.openxmlformats.org/drawingml/2006/table">
            <a:tbl>
              <a:tblPr/>
              <a:tblGrid>
                <a:gridCol w="2047888"/>
                <a:gridCol w="5595977"/>
              </a:tblGrid>
              <a:tr h="3641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50" dirty="0">
                          <a:latin typeface="Times New Roman" panose="02020603050405020304"/>
                          <a:ea typeface="方正书宋_GBK" panose="03000509000000000000" charset="-122"/>
                          <a:cs typeface="Times New Roman" panose="02020603050405020304"/>
                        </a:rPr>
                        <a:t>C/BE[3:2] </a:t>
                      </a:r>
                      <a:r>
                        <a:rPr lang="en-US" sz="2000" b="1" kern="105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 </a:t>
                      </a:r>
                      <a:endParaRPr lang="zh-CN" sz="2000" b="1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5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命令类型说明</a:t>
                      </a:r>
                      <a:endParaRPr lang="zh-CN" sz="2800" b="1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0  0  0  0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中断应答（中断识别）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0  0  0  1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特殊周期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0  0  0  0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I/O</a:t>
                      </a:r>
                      <a:r>
                        <a:rPr lang="zh-CN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读（从</a:t>
                      </a:r>
                      <a:r>
                        <a:rPr lang="en-US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I/O</a:t>
                      </a:r>
                      <a:r>
                        <a:rPr lang="zh-CN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口地址中读数据）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0  0  1  1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I/O</a:t>
                      </a:r>
                      <a:r>
                        <a:rPr lang="zh-CN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写（向</a:t>
                      </a:r>
                      <a:r>
                        <a:rPr lang="en-US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I/O</a:t>
                      </a:r>
                      <a:r>
                        <a:rPr lang="zh-CN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口地址空间写数据）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0  1  0  0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保留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0  1  0  1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保留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0  1  1  0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存储器读（从内存空间映像中读数据）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0  1  1  1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存储器写（从内存空间映像中写数据）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1  0  0  0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保留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1  0  0  1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保留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1  0  1  0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配置读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1  0  1  1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配置写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1  1  0  0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存储器多行读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1  1  0  1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双地址周期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1  1  1  0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存储器读一行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5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1  1  1  1</a:t>
                      </a:r>
                      <a:endParaRPr lang="zh-CN" sz="2800" b="1" kern="1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1" kern="105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存储器写并无效</a:t>
                      </a:r>
                      <a:endParaRPr lang="zh-CN" sz="2800" b="1" kern="1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7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PCI总线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突发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读时序</a:t>
            </a:r>
            <a:endParaRPr lang="en-US" altLang="zh-CN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2052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2050" name="Object 1"/>
          <p:cNvGraphicFramePr/>
          <p:nvPr/>
        </p:nvGraphicFramePr>
        <p:xfrm>
          <a:off x="228600" y="963613"/>
          <a:ext cx="8839200" cy="536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" imgW="2941320" imgH="1786255" progId="Word.Picture.8">
                  <p:embed/>
                </p:oleObj>
              </mc:Choice>
              <mc:Fallback>
                <p:oleObj name="" r:id="rId1" imgW="2941320" imgH="1786255" progId="Word.Picture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8600" y="963613"/>
                        <a:ext cx="8839200" cy="5360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圆角矩形 7"/>
          <p:cNvSpPr/>
          <p:nvPr/>
        </p:nvSpPr>
        <p:spPr>
          <a:xfrm>
            <a:off x="3810000" y="5867400"/>
            <a:ext cx="4038600" cy="381000"/>
          </a:xfrm>
          <a:prstGeom prst="roundRect">
            <a:avLst/>
          </a:prstGeom>
          <a:solidFill>
            <a:srgbClr val="FF0000">
              <a:alpha val="33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962400" y="2590800"/>
            <a:ext cx="4038600" cy="381000"/>
          </a:xfrm>
          <a:prstGeom prst="roundRect">
            <a:avLst/>
          </a:prstGeom>
          <a:solidFill>
            <a:srgbClr val="FF0000">
              <a:alpha val="33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648200" y="2438400"/>
            <a:ext cx="1066800" cy="2819400"/>
          </a:xfrm>
          <a:prstGeom prst="roundRect">
            <a:avLst/>
          </a:prstGeom>
          <a:solidFill>
            <a:srgbClr val="7030A0">
              <a:alpha val="49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324600" y="2438400"/>
            <a:ext cx="1066800" cy="2819400"/>
          </a:xfrm>
          <a:prstGeom prst="roundRect">
            <a:avLst/>
          </a:prstGeom>
          <a:solidFill>
            <a:srgbClr val="7030A0">
              <a:alpha val="49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114800" y="1371600"/>
            <a:ext cx="381000" cy="3886200"/>
          </a:xfrm>
          <a:prstGeom prst="roundRect">
            <a:avLst/>
          </a:prstGeom>
          <a:solidFill>
            <a:srgbClr val="FFC000">
              <a:alpha val="49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791200" y="1371600"/>
            <a:ext cx="381000" cy="3886200"/>
          </a:xfrm>
          <a:prstGeom prst="roundRect">
            <a:avLst/>
          </a:prstGeom>
          <a:solidFill>
            <a:srgbClr val="FFC000">
              <a:alpha val="49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467600" y="1371600"/>
            <a:ext cx="381000" cy="3886200"/>
          </a:xfrm>
          <a:prstGeom prst="roundRect">
            <a:avLst/>
          </a:prstGeom>
          <a:solidFill>
            <a:srgbClr val="FFC000">
              <a:alpha val="49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左箭头 14">
            <a:hlinkClick r:id="rId3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286000" y="5867400"/>
            <a:ext cx="990600" cy="381000"/>
          </a:xfrm>
          <a:prstGeom prst="roundRect">
            <a:avLst/>
          </a:prstGeom>
          <a:solidFill>
            <a:srgbClr val="007033">
              <a:alpha val="42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905000" y="2590800"/>
            <a:ext cx="1371600" cy="457200"/>
          </a:xfrm>
          <a:prstGeom prst="roundRect">
            <a:avLst/>
          </a:prstGeom>
          <a:solidFill>
            <a:srgbClr val="007033">
              <a:alpha val="42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02163" y="1981200"/>
            <a:ext cx="1112837" cy="46196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Arial" panose="020B0604020202020204" pitchFamily="34" charset="0"/>
              </a:rPr>
              <a:t>半同步</a:t>
            </a:r>
            <a:endParaRPr lang="zh-CN" altLang="en-US" sz="2400" b="1" dirty="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19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0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30555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总线的性能指标</a:t>
            </a:r>
            <a:r>
              <a:rPr lang="zh-CN" altLang="en-US" sz="7200" dirty="0">
                <a:latin typeface="Comic Sans MS" panose="030F0702030302020204" pitchFamily="66" charset="0"/>
                <a:ea typeface="隶书" panose="02010509060101010101" pitchFamily="49" charset="-122"/>
              </a:rPr>
              <a:t> </a:t>
            </a:r>
            <a:endParaRPr lang="zh-CN" altLang="en-US" sz="7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 bwMode="auto">
          <a:xfrm>
            <a:off x="457200" y="1066800"/>
            <a:ext cx="8686800" cy="5638800"/>
          </a:xfrm>
          <a:ln>
            <a:miter lim="800000"/>
          </a:ln>
          <a:effectLst/>
          <a:scene3d>
            <a:camera prst="orthographicFront"/>
            <a:lightRig rig="balanced" dir="t"/>
          </a:scene3d>
          <a:sp3d prstMaterial="plastic"/>
        </p:spPr>
        <p:txBody>
          <a:bodyPr vert="horz" wrap="square" lIns="0" tIns="0" rIns="0" bIns="0" numCol="1" anchor="t" anchorCtr="0" compatLnSpc="1"/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AutoNum type="ea1JpnChsDbPeriod"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总线时钟频率（</a:t>
            </a: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Hz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）</a:t>
            </a:r>
            <a:endParaRPr kumimoji="0" lang="en-US" altLang="zh-CN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AutoNum type="ea1JpnChsDbPeriod"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总线宽度（</a:t>
            </a: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bits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）</a:t>
            </a:r>
            <a:endParaRPr kumimoji="0" lang="en-US" altLang="zh-CN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AutoNum type="ea1JpnChsDbPeriod"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总线速率（次</a:t>
            </a: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/s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）</a:t>
            </a:r>
            <a:endParaRPr kumimoji="0" lang="en-US" altLang="zh-CN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</a:rPr>
              <a:t>＝总线时钟频率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</a:rPr>
              <a:t>/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</a:rPr>
              <a:t>总线周期数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mic Sans MS" panose="030F0702030302020204" pitchFamily="66" charset="0"/>
              <a:ea typeface="+mn-ea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AutoNum type="ea1JpnChsDbPeriod"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hlinkClick r:id="rId1" action="ppaction://hlinksldjump"/>
              </a:rPr>
              <a:t>总线带宽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（</a:t>
            </a: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bytes/s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）</a:t>
            </a:r>
            <a:endParaRPr kumimoji="0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728980" marR="0" lvl="8" indent="-2286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</a:rPr>
              <a:t>＝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</a:rPr>
              <a:t>总线速率</a:t>
            </a: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</a:rPr>
              <a:t>×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</a:rPr>
              <a:t>（总线宽度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</a:rPr>
              <a:t>/8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</a:rPr>
              <a:t>）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mic Sans MS" panose="030F0702030302020204" pitchFamily="66" charset="0"/>
              <a:ea typeface="+mn-ea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AutoNum type="ea1JpnChsDbPeriod"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总线同步方式</a:t>
            </a:r>
            <a:endParaRPr kumimoji="0" lang="en-US" altLang="zh-CN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AutoNum type="ea1JpnChsDbPeriod"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总线负载能力</a:t>
            </a:r>
            <a:endParaRPr kumimoji="0" lang="en-US" altLang="zh-CN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57800" y="1636713"/>
            <a:ext cx="3810000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数据线（数据通路宽度）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地址线（寻址空间）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24600" y="3084513"/>
            <a:ext cx="2819400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传送一次数据所需的时钟周期数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962400" y="3276600"/>
            <a:ext cx="2362200" cy="685800"/>
          </a:xfrm>
          <a:prstGeom prst="roundRect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左箭头 11">
            <a:hlinkClick r:id="rId2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3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  <p:bldP spid="7" grpId="0"/>
      <p:bldP spid="9" grpId="0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内容占位符 2"/>
          <p:cNvSpPr>
            <a:spLocks noGrp="1"/>
          </p:cNvSpPr>
          <p:nvPr>
            <p:ph idx="1"/>
          </p:nvPr>
        </p:nvSpPr>
        <p:spPr>
          <a:xfrm>
            <a:off x="457200" y="914400"/>
            <a:ext cx="8458200" cy="5943600"/>
          </a:xfrm>
        </p:spPr>
        <p:txBody>
          <a:bodyPr vert="horz" wrap="square" lIns="0" tIns="0" rIns="0" bIns="0" anchor="t"/>
          <a:lstStyle/>
          <a:p>
            <a:pPr marL="0" indent="530225">
              <a:lnSpc>
                <a:spcPts val="4500"/>
              </a:lnSpc>
              <a:buNone/>
            </a:pPr>
            <a:r>
              <a:rPr lang="en-US" altLang="zh-CN" sz="3200" dirty="0">
                <a:solidFill>
                  <a:srgbClr val="002060"/>
                </a:solidFill>
              </a:rPr>
              <a:t>1. CPU</a:t>
            </a:r>
            <a:r>
              <a:rPr lang="zh-CN" altLang="en-US" sz="3200" dirty="0">
                <a:solidFill>
                  <a:srgbClr val="002060"/>
                </a:solidFill>
              </a:rPr>
              <a:t>的前端总线</a:t>
            </a:r>
            <a:r>
              <a:rPr lang="en-US" altLang="zh-CN" sz="3200" dirty="0">
                <a:solidFill>
                  <a:srgbClr val="002060"/>
                </a:solidFill>
              </a:rPr>
              <a:t>(FSB)</a:t>
            </a:r>
            <a:r>
              <a:rPr lang="zh-CN" altLang="en-US" sz="3200" dirty="0">
                <a:solidFill>
                  <a:srgbClr val="002060"/>
                </a:solidFill>
              </a:rPr>
              <a:t>频率为</a:t>
            </a:r>
            <a:r>
              <a:rPr lang="en-US" altLang="zh-CN" sz="3200" dirty="0">
                <a:solidFill>
                  <a:srgbClr val="FF0000"/>
                </a:solidFill>
              </a:rPr>
              <a:t>400MHz</a:t>
            </a:r>
            <a:r>
              <a:rPr lang="zh-CN" altLang="en-US" sz="3200" dirty="0">
                <a:solidFill>
                  <a:srgbClr val="002060"/>
                </a:solidFill>
              </a:rPr>
              <a:t>或</a:t>
            </a:r>
            <a:r>
              <a:rPr lang="en-US" altLang="zh-CN" sz="3200" dirty="0">
                <a:solidFill>
                  <a:srgbClr val="FF0000"/>
                </a:solidFill>
              </a:rPr>
              <a:t>800MHz</a:t>
            </a:r>
            <a:r>
              <a:rPr lang="zh-CN" altLang="en-US" sz="3200" dirty="0">
                <a:solidFill>
                  <a:srgbClr val="002060"/>
                </a:solidFill>
              </a:rPr>
              <a:t>，总线周期数为</a:t>
            </a:r>
            <a:r>
              <a:rPr lang="en-US" altLang="zh-CN" sz="3200" dirty="0">
                <a:solidFill>
                  <a:srgbClr val="FF0000"/>
                </a:solidFill>
              </a:rPr>
              <a:t>1/4</a:t>
            </a:r>
            <a:r>
              <a:rPr lang="en-US" altLang="zh-CN" sz="3200" dirty="0">
                <a:solidFill>
                  <a:srgbClr val="002060"/>
                </a:solidFill>
              </a:rPr>
              <a:t>(</a:t>
            </a:r>
            <a:r>
              <a:rPr lang="zh-CN" altLang="en-US" sz="3200" dirty="0">
                <a:solidFill>
                  <a:srgbClr val="002060"/>
                </a:solidFill>
              </a:rPr>
              <a:t>即</a:t>
            </a:r>
            <a:r>
              <a:rPr lang="en-US" altLang="zh-CN" sz="3200" dirty="0">
                <a:solidFill>
                  <a:srgbClr val="002060"/>
                </a:solidFill>
              </a:rPr>
              <a:t>1</a:t>
            </a:r>
            <a:r>
              <a:rPr lang="zh-CN" altLang="en-US" sz="3200" dirty="0">
                <a:solidFill>
                  <a:srgbClr val="002060"/>
                </a:solidFill>
              </a:rPr>
              <a:t>个时钟周期传送</a:t>
            </a:r>
            <a:r>
              <a:rPr lang="en-US" altLang="zh-CN" sz="3200" dirty="0">
                <a:solidFill>
                  <a:srgbClr val="002060"/>
                </a:solidFill>
              </a:rPr>
              <a:t>4</a:t>
            </a:r>
            <a:r>
              <a:rPr lang="zh-CN" altLang="en-US" sz="3200" dirty="0">
                <a:solidFill>
                  <a:srgbClr val="002060"/>
                </a:solidFill>
              </a:rPr>
              <a:t>次数据</a:t>
            </a:r>
            <a:r>
              <a:rPr lang="en-US" altLang="zh-CN" sz="3200" dirty="0">
                <a:solidFill>
                  <a:srgbClr val="002060"/>
                </a:solidFill>
              </a:rPr>
              <a:t>)</a:t>
            </a:r>
            <a:r>
              <a:rPr lang="zh-CN" altLang="en-US" sz="3200" dirty="0">
                <a:solidFill>
                  <a:srgbClr val="002060"/>
                </a:solidFill>
              </a:rPr>
              <a:t>，位宽</a:t>
            </a:r>
            <a:r>
              <a:rPr lang="en-US" altLang="zh-CN" sz="3200" dirty="0">
                <a:solidFill>
                  <a:srgbClr val="FF0000"/>
                </a:solidFill>
              </a:rPr>
              <a:t>64bit</a:t>
            </a:r>
            <a:r>
              <a:rPr lang="zh-CN" altLang="en-US" sz="3200" dirty="0">
                <a:solidFill>
                  <a:srgbClr val="002060"/>
                </a:solidFill>
              </a:rPr>
              <a:t>，则</a:t>
            </a:r>
            <a:r>
              <a:rPr lang="en-US" altLang="zh-CN" sz="3200" dirty="0">
                <a:solidFill>
                  <a:srgbClr val="002060"/>
                </a:solidFill>
              </a:rPr>
              <a:t>FSB</a:t>
            </a:r>
            <a:r>
              <a:rPr lang="zh-CN" altLang="en-US" sz="3200" dirty="0">
                <a:solidFill>
                  <a:srgbClr val="002060"/>
                </a:solidFill>
              </a:rPr>
              <a:t>带宽为多少？</a:t>
            </a:r>
            <a:endParaRPr lang="en-US" altLang="zh-CN" sz="3200" dirty="0">
              <a:solidFill>
                <a:srgbClr val="002060"/>
              </a:solidFill>
            </a:endParaRPr>
          </a:p>
          <a:p>
            <a:pPr marL="0" indent="530225">
              <a:lnSpc>
                <a:spcPct val="150000"/>
              </a:lnSpc>
              <a:buNone/>
            </a:pPr>
            <a:r>
              <a:rPr lang="en-US" altLang="zh-CN" sz="3200" dirty="0"/>
              <a:t>   </a:t>
            </a:r>
            <a:r>
              <a:rPr lang="en-US" altLang="zh-CN" dirty="0"/>
              <a:t>400</a:t>
            </a:r>
            <a:r>
              <a:rPr lang="en-US" altLang="en-US" dirty="0"/>
              <a:t>×(</a:t>
            </a:r>
            <a:r>
              <a:rPr lang="en-US" altLang="zh-CN" dirty="0"/>
              <a:t>64/8) </a:t>
            </a:r>
            <a:r>
              <a:rPr lang="en-US" altLang="en-US" dirty="0"/>
              <a:t>/ (</a:t>
            </a:r>
            <a:r>
              <a:rPr lang="en-US" altLang="zh-CN" dirty="0"/>
              <a:t>1/4)=12.8GB/s</a:t>
            </a:r>
            <a:endParaRPr lang="en-US" altLang="zh-CN" dirty="0"/>
          </a:p>
          <a:p>
            <a:pPr lvl="1"/>
            <a:r>
              <a:rPr lang="zh-CN" altLang="en-US" dirty="0"/>
              <a:t>或</a:t>
            </a:r>
            <a:r>
              <a:rPr lang="en-US" altLang="zh-CN" dirty="0"/>
              <a:t>800</a:t>
            </a:r>
            <a:r>
              <a:rPr lang="en-US" altLang="en-US" dirty="0"/>
              <a:t>×</a:t>
            </a:r>
            <a:r>
              <a:rPr lang="en-US" altLang="zh-CN" dirty="0"/>
              <a:t>(64/8) </a:t>
            </a:r>
            <a:r>
              <a:rPr lang="en-US" altLang="en-US" dirty="0"/>
              <a:t>/ (</a:t>
            </a:r>
            <a:r>
              <a:rPr lang="en-US" altLang="zh-CN" dirty="0"/>
              <a:t>1/4)=25.6GB/s</a:t>
            </a:r>
            <a:endParaRPr lang="en-US" altLang="zh-CN" dirty="0"/>
          </a:p>
          <a:p>
            <a:pPr marL="0" indent="530225">
              <a:lnSpc>
                <a:spcPts val="4500"/>
              </a:lnSpc>
              <a:spcBef>
                <a:spcPts val="2400"/>
              </a:spcBef>
              <a:buNone/>
            </a:pPr>
            <a:r>
              <a:rPr lang="en-US" altLang="zh-CN" sz="3200" dirty="0">
                <a:solidFill>
                  <a:srgbClr val="002060"/>
                </a:solidFill>
              </a:rPr>
              <a:t>2. PCI</a:t>
            </a:r>
            <a:r>
              <a:rPr lang="zh-CN" altLang="en-US" sz="3200" dirty="0">
                <a:solidFill>
                  <a:srgbClr val="002060"/>
                </a:solidFill>
              </a:rPr>
              <a:t>总线频率为</a:t>
            </a:r>
            <a:r>
              <a:rPr lang="en-US" altLang="zh-CN" sz="3200" dirty="0">
                <a:solidFill>
                  <a:srgbClr val="FF0000"/>
                </a:solidFill>
              </a:rPr>
              <a:t>33.3MHz</a:t>
            </a:r>
            <a:r>
              <a:rPr lang="zh-CN" altLang="en-US" sz="3200" dirty="0">
                <a:solidFill>
                  <a:srgbClr val="002060"/>
                </a:solidFill>
              </a:rPr>
              <a:t>，位宽</a:t>
            </a:r>
            <a:r>
              <a:rPr lang="en-US" altLang="zh-CN" sz="3200" dirty="0">
                <a:solidFill>
                  <a:srgbClr val="FF0000"/>
                </a:solidFill>
              </a:rPr>
              <a:t>32/64 bit</a:t>
            </a:r>
            <a:r>
              <a:rPr lang="zh-CN" altLang="en-US" sz="3200" dirty="0">
                <a:solidFill>
                  <a:srgbClr val="002060"/>
                </a:solidFill>
              </a:rPr>
              <a:t>，总线周期数为</a:t>
            </a:r>
            <a:r>
              <a:rPr lang="en-US" altLang="zh-CN" sz="3200" dirty="0">
                <a:solidFill>
                  <a:srgbClr val="FF0000"/>
                </a:solidFill>
              </a:rPr>
              <a:t>1</a:t>
            </a:r>
            <a:r>
              <a:rPr lang="zh-CN" altLang="en-US" sz="3200" dirty="0">
                <a:solidFill>
                  <a:srgbClr val="002060"/>
                </a:solidFill>
              </a:rPr>
              <a:t>，则</a:t>
            </a:r>
            <a:r>
              <a:rPr lang="en-US" altLang="zh-CN" sz="3200" dirty="0">
                <a:solidFill>
                  <a:srgbClr val="002060"/>
                </a:solidFill>
              </a:rPr>
              <a:t>PCI</a:t>
            </a:r>
            <a:r>
              <a:rPr lang="zh-CN" altLang="en-US" sz="3200" dirty="0">
                <a:solidFill>
                  <a:srgbClr val="002060"/>
                </a:solidFill>
              </a:rPr>
              <a:t>总线带宽为多少？</a:t>
            </a:r>
            <a:endParaRPr lang="en-US" altLang="zh-CN" sz="3200" dirty="0">
              <a:solidFill>
                <a:srgbClr val="002060"/>
              </a:solidFill>
            </a:endParaRPr>
          </a:p>
          <a:p>
            <a:pPr marL="0" indent="530225">
              <a:lnSpc>
                <a:spcPct val="150000"/>
              </a:lnSpc>
              <a:buNone/>
            </a:pPr>
            <a:r>
              <a:rPr lang="en-US" altLang="zh-CN" dirty="0"/>
              <a:t>    33.3</a:t>
            </a:r>
            <a:r>
              <a:rPr lang="en-US" altLang="en-US" dirty="0"/>
              <a:t>×(</a:t>
            </a:r>
            <a:r>
              <a:rPr lang="en-US" altLang="zh-CN" dirty="0"/>
              <a:t>32/8) ×1=133MB/s</a:t>
            </a:r>
            <a:endParaRPr lang="en-US" altLang="zh-CN" dirty="0"/>
          </a:p>
          <a:p>
            <a:pPr lvl="1"/>
            <a:r>
              <a:rPr lang="zh-CN" altLang="en-US" dirty="0"/>
              <a:t>或</a:t>
            </a:r>
            <a:r>
              <a:rPr lang="en-US" altLang="zh-CN" dirty="0"/>
              <a:t>33.3</a:t>
            </a:r>
            <a:r>
              <a:rPr lang="en-US" altLang="en-US" dirty="0"/>
              <a:t>×(</a:t>
            </a:r>
            <a:r>
              <a:rPr lang="en-US" altLang="zh-CN" dirty="0"/>
              <a:t>64/8) ×1= 266MB/s</a:t>
            </a:r>
            <a:endParaRPr lang="zh-CN" altLang="en-US" dirty="0"/>
          </a:p>
        </p:txBody>
      </p:sp>
      <p:sp>
        <p:nvSpPr>
          <p:cNvPr id="41987" name="标题 5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algn="ctr"/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总线带宽的计算</a:t>
            </a:r>
            <a:endParaRPr lang="zh-CN" altLang="en-US" sz="3200" dirty="0"/>
          </a:p>
        </p:txBody>
      </p:sp>
      <p:sp>
        <p:nvSpPr>
          <p:cNvPr id="5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85800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总线带宽的提高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7688" y="1022668"/>
            <a:ext cx="8520112" cy="5141912"/>
          </a:xfrm>
        </p:spPr>
        <p:txBody>
          <a:bodyPr vert="horz" wrap="square" lIns="0" tIns="0" rIns="0" bIns="0" anchor="t"/>
          <a:lstStyle/>
          <a:p>
            <a:pPr marL="0" indent="535305" eaLnBrk="1" hangingPunct="1">
              <a:buFont typeface="隶书" panose="02010509060101010101" pitchFamily="49" charset="-122"/>
              <a:buNone/>
            </a:pPr>
            <a:r>
              <a:rPr lang="zh-CN" altLang="en-US" dirty="0"/>
              <a:t>总线带宽</a:t>
            </a:r>
            <a:r>
              <a:rPr lang="en-US" altLang="en-US" dirty="0"/>
              <a:t>(bus band width)</a:t>
            </a:r>
            <a:r>
              <a:rPr lang="zh-CN" altLang="en-US" dirty="0"/>
              <a:t> 表示</a:t>
            </a:r>
            <a:r>
              <a:rPr lang="zh-CN" altLang="en-US" dirty="0">
                <a:solidFill>
                  <a:srgbClr val="002060"/>
                </a:solidFill>
              </a:rPr>
              <a:t>单位时间内总线能传送的最大数据量</a:t>
            </a:r>
            <a:r>
              <a:rPr lang="zh-CN" altLang="en-US" dirty="0"/>
              <a:t>。</a:t>
            </a:r>
            <a:endParaRPr lang="en-US" altLang="zh-CN" sz="4000" dirty="0"/>
          </a:p>
          <a:p>
            <a:pPr marL="0" indent="535305" eaLnBrk="1" hangingPunct="1">
              <a:buFont typeface="隶书" panose="02010509060101010101" pitchFamily="49" charset="-122"/>
              <a:buNone/>
            </a:pPr>
            <a:endParaRPr lang="en-US" altLang="zh-CN" sz="4000" dirty="0"/>
          </a:p>
          <a:p>
            <a:pPr marL="0" indent="535305" eaLnBrk="1" hangingPunct="1">
              <a:buFont typeface="隶书" panose="02010509060101010101" pitchFamily="49" charset="-122"/>
              <a:buNone/>
            </a:pPr>
            <a:r>
              <a:rPr lang="zh-CN" altLang="en-US" dirty="0"/>
              <a:t> 有时也用“数据总线宽度</a:t>
            </a:r>
            <a:r>
              <a:rPr lang="en-US" altLang="en-US" dirty="0"/>
              <a:t>×</a:t>
            </a:r>
            <a:r>
              <a:rPr lang="zh-CN" altLang="en-US" dirty="0"/>
              <a:t>数据周期数</a:t>
            </a:r>
            <a:r>
              <a:rPr lang="en-US" altLang="en-US" dirty="0"/>
              <a:t>×</a:t>
            </a:r>
            <a:r>
              <a:rPr lang="zh-CN" altLang="en-US" dirty="0"/>
              <a:t>时钟频率”来表示。</a:t>
            </a:r>
            <a:endParaRPr lang="en-US" altLang="zh-CN" dirty="0"/>
          </a:p>
        </p:txBody>
      </p:sp>
      <p:sp>
        <p:nvSpPr>
          <p:cNvPr id="5" name="日期占位符 4"/>
          <p:cNvSpPr txBox="1"/>
          <p:nvPr/>
        </p:nvSpPr>
        <p:spPr bwMode="auto">
          <a:xfrm>
            <a:off x="0" y="6500813"/>
            <a:ext cx="1571625" cy="285750"/>
          </a:xfrm>
          <a:prstGeom prst="rect">
            <a:avLst/>
          </a:prstGeom>
          <a:ln>
            <a:miter lim="800000"/>
          </a:ln>
        </p:spPr>
        <p:txBody>
          <a:bodyPr/>
          <a:lstStyle/>
          <a:p>
            <a:pPr marR="0" algn="ctr" defTabSz="914400">
              <a:buClrTx/>
              <a:buSzTx/>
              <a:buFontTx/>
              <a:buNone/>
              <a:defRPr/>
            </a:pPr>
            <a:fld id="{BFC2C8D5-D512-40ED-9ADA-33B586F93126}" type="datetime1">
              <a:rPr kumimoji="0" lang="zh-CN" altLang="en-US" sz="1600" b="1" kern="1200" cap="none" spc="0" normalizeH="0" baseline="0" noProof="0">
                <a:solidFill>
                  <a:srgbClr val="CDFFCD"/>
                </a:solidFill>
                <a:latin typeface="+mj-lt"/>
                <a:ea typeface="+mj-ea"/>
                <a:cs typeface="+mn-cs"/>
              </a:rPr>
            </a:fld>
            <a:endParaRPr kumimoji="0" lang="en-US" altLang="zh-CN" sz="1600" b="1" kern="1200" cap="none" spc="0" normalizeH="0" baseline="0" noProof="0">
              <a:solidFill>
                <a:srgbClr val="CDFFCD"/>
              </a:solidFill>
              <a:latin typeface="+mj-lt"/>
              <a:ea typeface="+mj-ea"/>
              <a:cs typeface="+mn-cs"/>
            </a:endParaRPr>
          </a:p>
        </p:txBody>
      </p:sp>
      <p:sp>
        <p:nvSpPr>
          <p:cNvPr id="43013" name="矩形 5"/>
          <p:cNvSpPr/>
          <p:nvPr/>
        </p:nvSpPr>
        <p:spPr>
          <a:xfrm>
            <a:off x="8316913" y="6488113"/>
            <a:ext cx="8604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</a:fld>
            <a:r>
              <a:rPr lang="en-US" altLang="zh-CN" b="1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  <a:t>/81</a:t>
            </a:r>
            <a:endParaRPr lang="zh-CN" altLang="en-US" dirty="0">
              <a:latin typeface="Arial" panose="020B0604020202020204" pitchFamily="34" charset="0"/>
              <a:ea typeface="华文宋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04365" y="1989455"/>
            <a:ext cx="18459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成本、串扰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mic Sans MS" panose="030F0702030302020204" pitchFamily="66" charset="0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54550" y="1989455"/>
            <a:ext cx="214058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3" indent="0" algn="ctr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系统功能设计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mic Sans MS" panose="030F0702030302020204" pitchFamily="66" charset="0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86605" y="3187700"/>
            <a:ext cx="2438400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33"/>
                </a:solidFill>
                <a:effectLst/>
                <a:uLnTx/>
                <a:uFillTx/>
                <a:latin typeface="Comic Sans MS" panose="030F0702030302020204" pitchFamily="66" charset="0"/>
                <a:ea typeface="华文宋体" panose="02010600040101010101" pitchFamily="2" charset="-122"/>
                <a:cs typeface="+mn-cs"/>
              </a:rPr>
              <a:t>每个时钟周期内传送数据的次数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703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71110" y="4094480"/>
            <a:ext cx="399669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总线偏离（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skew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）、兼容性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271135" y="2667000"/>
            <a:ext cx="1857375" cy="435610"/>
          </a:xfrm>
          <a:prstGeom prst="roundRect">
            <a:avLst/>
          </a:prstGeom>
          <a:solidFill>
            <a:srgbClr val="009644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3018790" y="2366010"/>
            <a:ext cx="257810" cy="300990"/>
          </a:xfrm>
          <a:prstGeom prst="straightConnector1">
            <a:avLst/>
          </a:prstGeom>
          <a:ln w="25400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7" idx="2"/>
          </p:cNvCxnSpPr>
          <p:nvPr/>
        </p:nvCxnSpPr>
        <p:spPr>
          <a:xfrm>
            <a:off x="5725160" y="2449830"/>
            <a:ext cx="190500" cy="29337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848600" y="3276600"/>
            <a:ext cx="0" cy="914400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6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2" build="p"/>
      <p:bldP spid="6" grpId="0"/>
      <p:bldP spid="7" grpId="0"/>
      <p:bldP spid="8" grpId="0"/>
      <p:bldP spid="10" grpId="0"/>
      <p:bldP spid="11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>
          <a:xfrm>
            <a:off x="214313" y="0"/>
            <a:ext cx="8805862" cy="642938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总线带宽的充分利用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70659" name="内容占位符 2"/>
          <p:cNvSpPr>
            <a:spLocks noGrp="1"/>
          </p:cNvSpPr>
          <p:nvPr>
            <p:ph idx="1"/>
          </p:nvPr>
        </p:nvSpPr>
        <p:spPr>
          <a:xfrm>
            <a:off x="457200" y="838200"/>
            <a:ext cx="8534400" cy="6019800"/>
          </a:xfrm>
        </p:spPr>
        <p:txBody>
          <a:bodyPr vert="horz" wrap="square" lIns="0" tIns="0" rIns="0" bIns="0" anchor="t"/>
          <a:lstStyle/>
          <a:p>
            <a:pPr eaLnBrk="1" hangingPunct="1"/>
            <a:r>
              <a:rPr lang="zh-CN" altLang="en-US" dirty="0"/>
              <a:t>总线共享技术（多路复用）</a:t>
            </a:r>
            <a:endParaRPr lang="en-US" altLang="zh-CN" dirty="0"/>
          </a:p>
          <a:p>
            <a:pPr algn="ctr" eaLnBrk="1" hangingPunct="1">
              <a:buFont typeface="隶书" panose="02010509060101010101" pitchFamily="49" charset="-122"/>
              <a:buNone/>
            </a:pPr>
            <a:r>
              <a:rPr lang="en-US" altLang="zh-CN" dirty="0">
                <a:solidFill>
                  <a:srgbClr val="002060"/>
                </a:solidFill>
                <a:latin typeface="Corbel" panose="020B0503020204020204" pitchFamily="34" charset="0"/>
              </a:rPr>
              <a:t>TDM</a:t>
            </a:r>
            <a:r>
              <a:rPr lang="zh-CN" altLang="en-US" dirty="0">
                <a:solidFill>
                  <a:srgbClr val="002060"/>
                </a:solidFill>
                <a:latin typeface="Corbel" panose="020B0503020204020204" pitchFamily="34" charset="0"/>
              </a:rPr>
              <a:t>、</a:t>
            </a:r>
            <a:r>
              <a:rPr lang="en-US" altLang="zh-CN" dirty="0">
                <a:solidFill>
                  <a:srgbClr val="002060"/>
                </a:solidFill>
                <a:latin typeface="Corbel" panose="020B0503020204020204" pitchFamily="34" charset="0"/>
              </a:rPr>
              <a:t>FDM</a:t>
            </a:r>
            <a:r>
              <a:rPr lang="zh-CN" altLang="en-US" dirty="0">
                <a:solidFill>
                  <a:srgbClr val="002060"/>
                </a:solidFill>
                <a:latin typeface="Corbel" panose="020B0503020204020204" pitchFamily="34" charset="0"/>
              </a:rPr>
              <a:t>、</a:t>
            </a:r>
            <a:r>
              <a:rPr lang="en-US" altLang="zh-CN" dirty="0">
                <a:solidFill>
                  <a:srgbClr val="002060"/>
                </a:solidFill>
                <a:latin typeface="Corbel" panose="020B0503020204020204" pitchFamily="34" charset="0"/>
              </a:rPr>
              <a:t>CDM</a:t>
            </a:r>
            <a:r>
              <a:rPr lang="zh-CN" altLang="en-US" dirty="0">
                <a:solidFill>
                  <a:srgbClr val="002060"/>
                </a:solidFill>
                <a:latin typeface="Corbel" panose="020B0503020204020204" pitchFamily="34" charset="0"/>
              </a:rPr>
              <a:t>、</a:t>
            </a:r>
            <a:r>
              <a:rPr lang="en-US" altLang="zh-CN" dirty="0">
                <a:solidFill>
                  <a:srgbClr val="002060"/>
                </a:solidFill>
                <a:latin typeface="Corbel" panose="020B0503020204020204" pitchFamily="34" charset="0"/>
              </a:rPr>
              <a:t>SDM</a:t>
            </a:r>
            <a:r>
              <a:rPr lang="zh-CN" altLang="en-US" dirty="0">
                <a:solidFill>
                  <a:srgbClr val="002060"/>
                </a:solidFill>
                <a:latin typeface="Corbel" panose="020B0503020204020204" pitchFamily="34" charset="0"/>
              </a:rPr>
              <a:t>、</a:t>
            </a:r>
            <a:r>
              <a:rPr lang="en-US" altLang="zh-CN" dirty="0">
                <a:solidFill>
                  <a:srgbClr val="002060"/>
                </a:solidFill>
                <a:latin typeface="Corbel" panose="020B0503020204020204" pitchFamily="34" charset="0"/>
              </a:rPr>
              <a:t>WDM</a:t>
            </a:r>
            <a:endParaRPr lang="en-US" altLang="zh-CN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algn="ctr" eaLnBrk="1" hangingPunct="1">
              <a:buFont typeface="隶书" panose="02010509060101010101" pitchFamily="49" charset="-122"/>
              <a:buNone/>
            </a:pPr>
            <a:endParaRPr lang="en-US" altLang="zh-CN" sz="18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>
              <a:buFont typeface="隶书" panose="02010509060101010101" pitchFamily="49" charset="-122"/>
              <a:buNone/>
            </a:pPr>
            <a:endParaRPr lang="en-US" altLang="zh-CN" dirty="0"/>
          </a:p>
          <a:p>
            <a:pPr eaLnBrk="1" hangingPunct="1">
              <a:spcBef>
                <a:spcPct val="0"/>
              </a:spcBef>
              <a:buAutoNum type="ea1JpnChsDbPeriod" startAt="2"/>
            </a:pPr>
            <a:r>
              <a:rPr lang="zh-CN" altLang="en-US" dirty="0"/>
              <a:t>其它</a:t>
            </a:r>
            <a:endParaRPr lang="en-US" altLang="zh-CN" dirty="0"/>
          </a:p>
          <a:p>
            <a:pPr eaLnBrk="1" hangingPunct="1">
              <a:buFont typeface="隶书" panose="02010509060101010101" pitchFamily="49" charset="-122"/>
              <a:buNone/>
            </a:pPr>
            <a:r>
              <a:rPr lang="zh-CN" altLang="en-US" sz="2400" dirty="0">
                <a:solidFill>
                  <a:srgbClr val="002060"/>
                </a:solidFill>
                <a:latin typeface="Corbel" panose="020B0503020204020204" pitchFamily="34" charset="0"/>
              </a:rPr>
              <a:t>信源编码（如数据压缩）、信道编码（如调制解调）</a:t>
            </a:r>
            <a:r>
              <a:rPr lang="en-US" altLang="zh-CN" sz="2400" dirty="0">
                <a:solidFill>
                  <a:srgbClr val="002060"/>
                </a:solidFill>
                <a:latin typeface="Corbel" panose="020B0503020204020204" pitchFamily="34" charset="0"/>
              </a:rPr>
              <a:t>…</a:t>
            </a:r>
            <a:endParaRPr lang="en-US" altLang="zh-CN" sz="2400" dirty="0">
              <a:solidFill>
                <a:srgbClr val="002060"/>
              </a:solidFill>
              <a:latin typeface="Corbel" panose="020B0503020204020204" pitchFamily="34" charset="0"/>
            </a:endParaRPr>
          </a:p>
        </p:txBody>
      </p:sp>
      <p:pic>
        <p:nvPicPr>
          <p:cNvPr id="70660" name="Picture 3"/>
          <p:cNvPicPr>
            <a:picLocks noChangeAspect="1"/>
          </p:cNvPicPr>
          <p:nvPr/>
        </p:nvPicPr>
        <p:blipFill>
          <a:blip r:embed="rId1">
            <a:lum bright="6000" contrast="30000"/>
          </a:blip>
          <a:stretch>
            <a:fillRect/>
          </a:stretch>
        </p:blipFill>
        <p:spPr>
          <a:xfrm>
            <a:off x="336550" y="2133600"/>
            <a:ext cx="4235450" cy="29260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61" name="Picture 4"/>
          <p:cNvPicPr>
            <a:picLocks noChangeAspect="1"/>
          </p:cNvPicPr>
          <p:nvPr/>
        </p:nvPicPr>
        <p:blipFill>
          <a:blip r:embed="rId2">
            <a:lum contrast="36000"/>
          </a:blip>
          <a:stretch>
            <a:fillRect/>
          </a:stretch>
        </p:blipFill>
        <p:spPr>
          <a:xfrm>
            <a:off x="5000625" y="2133600"/>
            <a:ext cx="4038600" cy="285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1643063" y="2438400"/>
            <a:ext cx="1422400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时分复用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00813" y="2438400"/>
            <a:ext cx="1422400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频分复用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2" name="日期占位符 16"/>
          <p:cNvSpPr txBox="1"/>
          <p:nvPr/>
        </p:nvSpPr>
        <p:spPr bwMode="auto">
          <a:xfrm>
            <a:off x="8001000" y="6629400"/>
            <a:ext cx="11430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R="0" defTabSz="914400"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kern="1200" cap="none" spc="0" normalizeH="0" baseline="0" noProof="0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3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0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06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uild="p"/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algn="ctr"/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总线仲裁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5018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534400" cy="5867400"/>
          </a:xfrm>
        </p:spPr>
        <p:txBody>
          <a:bodyPr vert="horz" wrap="square" lIns="0" tIns="0" rIns="0" bIns="0" numCol="1" anchor="t" anchorCtr="0" compatLnSpc="1"/>
          <a:lstStyle/>
          <a:p>
            <a:pPr marL="0" indent="530225" eaLnBrk="1" hangingPunct="1">
              <a:spcBef>
                <a:spcPts val="1200"/>
              </a:spcBef>
              <a:buNone/>
            </a:pPr>
            <a:r>
              <a:rPr lang="zh-CN" altLang="en-US" dirty="0"/>
              <a:t>总线周期一般包括</a:t>
            </a:r>
            <a:r>
              <a:rPr lang="en-US" altLang="zh-CN" dirty="0"/>
              <a:t>4</a:t>
            </a:r>
            <a:r>
              <a:rPr lang="zh-CN" altLang="en-US" dirty="0"/>
              <a:t>个阶段：总线请求与仲裁、寻址、传数、结束。其中</a:t>
            </a:r>
            <a:r>
              <a:rPr lang="zh-CN" altLang="en-US" dirty="0">
                <a:solidFill>
                  <a:srgbClr val="FF0000"/>
                </a:solidFill>
              </a:rPr>
              <a:t>总线仲裁</a:t>
            </a:r>
            <a:r>
              <a:rPr lang="en-US" altLang="en-US" dirty="0">
                <a:solidFill>
                  <a:srgbClr val="FF0000"/>
                </a:solidFill>
              </a:rPr>
              <a:t>(arbitration)</a:t>
            </a:r>
            <a:r>
              <a:rPr lang="zh-CN" altLang="en-US" dirty="0"/>
              <a:t>也称为总线判决，其目的是合理地控制和管理系统中</a:t>
            </a:r>
            <a:r>
              <a:rPr lang="zh-CN" altLang="en-US" dirty="0">
                <a:solidFill>
                  <a:srgbClr val="FF0000"/>
                </a:solidFill>
              </a:rPr>
              <a:t>多个主设备</a:t>
            </a:r>
            <a:r>
              <a:rPr lang="zh-CN" altLang="en-US" dirty="0"/>
              <a:t>的总线请求，以避免</a:t>
            </a:r>
            <a:r>
              <a:rPr lang="zh-CN" altLang="en-US" dirty="0">
                <a:solidFill>
                  <a:srgbClr val="FF0000"/>
                </a:solidFill>
              </a:rPr>
              <a:t>总线冲突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530225"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分布式</a:t>
            </a:r>
            <a:r>
              <a:rPr lang="en-US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(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对等式</a:t>
            </a:r>
            <a:r>
              <a:rPr lang="en-US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)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仲裁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1200"/>
              </a:spcBef>
            </a:pPr>
            <a:r>
              <a:rPr lang="zh-CN" altLang="en-US" sz="2400" dirty="0"/>
              <a:t>控制逻辑分散在连接于总线上的各个部件或设备中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  <a:spcBef>
                <a:spcPts val="1200"/>
              </a:spcBef>
            </a:pPr>
            <a:r>
              <a:rPr lang="zh-CN" altLang="en-US" sz="2400" dirty="0"/>
              <a:t>协议复杂且昂贵，效率高</a:t>
            </a:r>
            <a:endParaRPr lang="en-US" altLang="zh-CN" sz="2400" dirty="0"/>
          </a:p>
          <a:p>
            <a:pPr marL="0" indent="530225"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集中式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(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主从式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)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仲裁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1200"/>
              </a:spcBef>
            </a:pPr>
            <a:r>
              <a:rPr lang="zh-CN" altLang="en-US" sz="2400" dirty="0"/>
              <a:t>采用专门的控制器或仲裁器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  <a:spcBef>
                <a:spcPts val="1200"/>
              </a:spcBef>
            </a:pPr>
            <a:r>
              <a:rPr lang="zh-CN" altLang="en-US" sz="2400" dirty="0"/>
              <a:t>总线控制器或仲裁器可以是独立的模块或集成在</a:t>
            </a:r>
            <a:r>
              <a:rPr lang="en-US" altLang="en-US" sz="2400" dirty="0"/>
              <a:t>CPU</a:t>
            </a:r>
            <a:r>
              <a:rPr lang="zh-CN" altLang="en-US" sz="2400" dirty="0"/>
              <a:t>中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  <a:spcBef>
                <a:spcPts val="1200"/>
              </a:spcBef>
            </a:pPr>
            <a:r>
              <a:rPr lang="zh-CN" altLang="en-US" sz="2400" dirty="0"/>
              <a:t>协议简单而有效，但总体系统性能较低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334000" y="4191000"/>
            <a:ext cx="3657600" cy="138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其他分类方式：</a:t>
            </a:r>
            <a:endParaRPr kumimoji="0" lang="en-US" altLang="zh-CN" sz="2800" b="1" kern="1200" cap="none" spc="0" normalizeH="0" baseline="0" noProof="0" dirty="0">
              <a:solidFill>
                <a:srgbClr val="000099"/>
              </a:solidFill>
              <a:latin typeface="Comic Sans MS" panose="030F0702030302020204" pitchFamily="66" charset="0"/>
              <a:ea typeface="+mn-ea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  <a:hlinkClick r:id="rId1" action="ppaction://hlinksldjump"/>
              </a:rPr>
              <a:t>串行仲裁</a:t>
            </a: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、</a:t>
            </a: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  <a:hlinkClick r:id="rId2" action="ppaction://hlinksldjump"/>
              </a:rPr>
              <a:t>并行仲裁</a:t>
            </a: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</a:rPr>
              <a:t>、</a:t>
            </a: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Comic Sans MS" panose="030F0702030302020204" pitchFamily="66" charset="0"/>
                <a:ea typeface="+mn-ea"/>
                <a:cs typeface="+mn-cs"/>
                <a:hlinkClick r:id="rId3" action="ppaction://hlinksldjump"/>
              </a:rPr>
              <a:t>串并行仲裁</a:t>
            </a:r>
            <a:endParaRPr kumimoji="0" lang="zh-CN" altLang="en-US" sz="2800" b="1" kern="1200" cap="none" spc="0" normalizeH="0" baseline="0" noProof="0" dirty="0">
              <a:solidFill>
                <a:srgbClr val="000099"/>
              </a:solidFill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6" name="左箭头 5">
            <a:hlinkClick r:id="rId4" action="ppaction://hlinksldjump"/>
          </p:cNvPr>
          <p:cNvSpPr/>
          <p:nvPr/>
        </p:nvSpPr>
        <p:spPr>
          <a:xfrm>
            <a:off x="8816340" y="6585585"/>
            <a:ext cx="327660" cy="272415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0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0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0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0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0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0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0" grpId="0" build="p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30" name="Text Box 38"/>
          <p:cNvSpPr txBox="1"/>
          <p:nvPr/>
        </p:nvSpPr>
        <p:spPr>
          <a:xfrm>
            <a:off x="457200" y="4630738"/>
            <a:ext cx="8610600" cy="20748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 b="1" dirty="0">
                <a:latin typeface="隶书" panose="02010509060101010101" pitchFamily="49" charset="-122"/>
                <a:ea typeface="隶书" panose="02010509060101010101" pitchFamily="49" charset="-122"/>
              </a:rPr>
              <a:t>特点：各主控模块</a:t>
            </a:r>
            <a:r>
              <a:rPr lang="zh-CN" altLang="en-US" sz="2800" b="1" dirty="0">
                <a:solidFill>
                  <a:srgbClr val="00206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共用请求信号线</a:t>
            </a:r>
            <a:r>
              <a:rPr lang="en-US" altLang="zh-CN" sz="2800" b="1" dirty="0">
                <a:solidFill>
                  <a:srgbClr val="00206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BR</a:t>
            </a:r>
            <a:r>
              <a:rPr lang="zh-CN" altLang="en-US" sz="2800" b="1" dirty="0">
                <a:solidFill>
                  <a:srgbClr val="00206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和忙信号线</a:t>
            </a:r>
            <a:r>
              <a:rPr lang="en-US" altLang="zh-CN" sz="2800" b="1" dirty="0">
                <a:solidFill>
                  <a:srgbClr val="00206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BB</a:t>
            </a:r>
            <a:r>
              <a:rPr lang="zh-CN" altLang="en-US" sz="2800" b="1" dirty="0">
                <a:latin typeface="隶书" panose="02010509060101010101" pitchFamily="49" charset="-122"/>
                <a:ea typeface="隶书" panose="02010509060101010101" pitchFamily="49" charset="-122"/>
              </a:rPr>
              <a:t>，</a:t>
            </a:r>
            <a:r>
              <a:rPr lang="en-US" altLang="zh-CN" sz="2800" b="1" dirty="0">
                <a:latin typeface="隶书" panose="02010509060101010101" pitchFamily="49" charset="-122"/>
                <a:ea typeface="隶书" panose="02010509060101010101" pitchFamily="49" charset="-122"/>
              </a:rPr>
              <a:t>	</a:t>
            </a:r>
            <a:r>
              <a:rPr lang="zh-CN" altLang="en-US" sz="2800" b="1" dirty="0">
                <a:latin typeface="隶书" panose="02010509060101010101" pitchFamily="49" charset="-122"/>
                <a:ea typeface="隶书" panose="02010509060101010101" pitchFamily="49" charset="-122"/>
              </a:rPr>
              <a:t>其优先级别由其在</a:t>
            </a:r>
            <a:r>
              <a:rPr lang="zh-CN" altLang="en-US" sz="2800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链</a:t>
            </a:r>
            <a:r>
              <a:rPr lang="zh-CN" altLang="en-US" sz="2800" b="1" dirty="0">
                <a:latin typeface="隶书" panose="02010509060101010101" pitchFamily="49" charset="-122"/>
                <a:ea typeface="隶书" panose="02010509060101010101" pitchFamily="49" charset="-122"/>
              </a:rPr>
              <a:t>式允许信号线上的</a:t>
            </a:r>
            <a:r>
              <a:rPr lang="zh-CN" altLang="en-US" sz="2800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位置</a:t>
            </a:r>
            <a:r>
              <a:rPr lang="zh-CN" altLang="en-US" sz="2800" b="1" dirty="0">
                <a:latin typeface="隶书" panose="02010509060101010101" pitchFamily="49" charset="-122"/>
                <a:ea typeface="隶书" panose="02010509060101010101" pitchFamily="49" charset="-122"/>
              </a:rPr>
              <a:t>决定；</a:t>
            </a:r>
            <a:endParaRPr lang="zh-CN" altLang="en-US" sz="28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 b="1" dirty="0">
                <a:latin typeface="隶书" panose="02010509060101010101" pitchFamily="49" charset="-122"/>
                <a:ea typeface="隶书" panose="02010509060101010101" pitchFamily="49" charset="-122"/>
              </a:rPr>
              <a:t>优点：具有较好的灵活性和可扩充性；</a:t>
            </a:r>
            <a:endParaRPr lang="zh-CN" altLang="en-US" sz="28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 b="1" dirty="0">
                <a:latin typeface="隶书" panose="02010509060101010101" pitchFamily="49" charset="-122"/>
                <a:ea typeface="隶书" panose="02010509060101010101" pitchFamily="49" charset="-122"/>
              </a:rPr>
              <a:t>缺点：主控模块数目</a:t>
            </a:r>
            <a:r>
              <a:rPr lang="zh-CN" altLang="en-US" sz="2800" b="1" dirty="0">
                <a:solidFill>
                  <a:srgbClr val="00206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较多</a:t>
            </a:r>
            <a:r>
              <a:rPr lang="zh-CN" altLang="en-US" sz="2800" b="1" dirty="0">
                <a:latin typeface="隶书" panose="02010509060101010101" pitchFamily="49" charset="-122"/>
                <a:ea typeface="隶书" panose="02010509060101010101" pitchFamily="49" charset="-122"/>
              </a:rPr>
              <a:t>时，总线请求响应</a:t>
            </a:r>
            <a:r>
              <a:rPr lang="zh-CN" altLang="en-US" sz="2800" b="1" dirty="0">
                <a:solidFill>
                  <a:srgbClr val="00206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速度较慢</a:t>
            </a:r>
            <a:r>
              <a:rPr lang="zh-CN" altLang="en-US" sz="2800" b="1" dirty="0"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  <a:endParaRPr lang="zh-CN" altLang="en-US" sz="28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8131" name="Rectangle 2"/>
          <p:cNvSpPr>
            <a:spLocks noGrp="1" noRot="1"/>
          </p:cNvSpPr>
          <p:nvPr>
            <p:ph type="title"/>
          </p:nvPr>
        </p:nvSpPr>
        <p:spPr>
          <a:xfrm>
            <a:off x="381000" y="76200"/>
            <a:ext cx="8763000" cy="673100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菊花链（串行）总线仲裁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66598" name="Text Box 6"/>
          <p:cNvSpPr txBox="1"/>
          <p:nvPr/>
        </p:nvSpPr>
        <p:spPr>
          <a:xfrm>
            <a:off x="2871788" y="1268413"/>
            <a:ext cx="1006475" cy="109855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1"/>
          <a:lstStyle/>
          <a:p>
            <a:pPr algn="ctr"/>
            <a:r>
              <a:rPr lang="zh-CN" altLang="en-US" sz="2800" b="1" dirty="0">
                <a:latin typeface="Comic Sans MS" panose="030F0702030302020204" pitchFamily="66" charset="0"/>
              </a:rPr>
              <a:t>主控模块</a:t>
            </a:r>
            <a:r>
              <a:rPr lang="en-US" altLang="zh-CN" sz="2800" b="1" dirty="0">
                <a:latin typeface="Comic Sans MS" panose="030F0702030302020204" pitchFamily="66" charset="0"/>
              </a:rPr>
              <a:t>1</a:t>
            </a:r>
            <a:endParaRPr lang="en-US" altLang="zh-CN" sz="2800" b="1" dirty="0">
              <a:latin typeface="Comic Sans MS" panose="030F0702030302020204" pitchFamily="66" charset="0"/>
            </a:endParaRPr>
          </a:p>
        </p:txBody>
      </p:sp>
      <p:sp>
        <p:nvSpPr>
          <p:cNvPr id="366599" name="Text Box 7"/>
          <p:cNvSpPr txBox="1"/>
          <p:nvPr/>
        </p:nvSpPr>
        <p:spPr>
          <a:xfrm>
            <a:off x="4598988" y="1290638"/>
            <a:ext cx="1079500" cy="1082675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1"/>
          <a:lstStyle/>
          <a:p>
            <a:pPr algn="ctr"/>
            <a:r>
              <a:rPr lang="zh-CN" altLang="en-US" sz="2800" b="1" dirty="0">
                <a:latin typeface="Comic Sans MS" panose="030F0702030302020204" pitchFamily="66" charset="0"/>
              </a:rPr>
              <a:t>主控 模块</a:t>
            </a:r>
            <a:r>
              <a:rPr lang="en-US" altLang="zh-CN" sz="2800" b="1" dirty="0">
                <a:latin typeface="Comic Sans MS" panose="030F0702030302020204" pitchFamily="66" charset="0"/>
              </a:rPr>
              <a:t>2</a:t>
            </a:r>
            <a:endParaRPr lang="en-US" altLang="zh-CN" sz="2800" b="1" dirty="0">
              <a:latin typeface="Comic Sans MS" panose="030F0702030302020204" pitchFamily="66" charset="0"/>
            </a:endParaRPr>
          </a:p>
        </p:txBody>
      </p:sp>
      <p:sp>
        <p:nvSpPr>
          <p:cNvPr id="366600" name="Text Box 8"/>
          <p:cNvSpPr txBox="1"/>
          <p:nvPr/>
        </p:nvSpPr>
        <p:spPr>
          <a:xfrm>
            <a:off x="7610475" y="1285875"/>
            <a:ext cx="1065213" cy="1068388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1"/>
          <a:lstStyle/>
          <a:p>
            <a:pPr algn="ctr"/>
            <a:r>
              <a:rPr lang="zh-CN" altLang="en-US" sz="2800" b="1" dirty="0">
                <a:latin typeface="Comic Sans MS" panose="030F0702030302020204" pitchFamily="66" charset="0"/>
              </a:rPr>
              <a:t>主控模块</a:t>
            </a:r>
            <a:r>
              <a:rPr lang="en-US" altLang="zh-CN" sz="2800" b="1" dirty="0">
                <a:latin typeface="Comic Sans MS" panose="030F0702030302020204" pitchFamily="66" charset="0"/>
              </a:rPr>
              <a:t>N</a:t>
            </a:r>
            <a:endParaRPr lang="en-US" altLang="zh-CN" sz="2800" b="1" dirty="0">
              <a:latin typeface="Comic Sans MS" panose="030F0702030302020204" pitchFamily="66" charset="0"/>
            </a:endParaRPr>
          </a:p>
        </p:txBody>
      </p:sp>
      <p:sp>
        <p:nvSpPr>
          <p:cNvPr id="366603" name="Text Box 11"/>
          <p:cNvSpPr txBox="1"/>
          <p:nvPr/>
        </p:nvSpPr>
        <p:spPr>
          <a:xfrm>
            <a:off x="1460500" y="1430338"/>
            <a:ext cx="1333500" cy="3968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r>
              <a:rPr lang="zh-CN" alt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允许</a:t>
            </a:r>
            <a:r>
              <a:rPr lang="en-US" altLang="zh-CN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BG</a:t>
            </a:r>
            <a:endParaRPr lang="en-US" altLang="zh-CN" sz="24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66601" name="Text Box 9"/>
          <p:cNvSpPr txBox="1"/>
          <p:nvPr/>
        </p:nvSpPr>
        <p:spPr>
          <a:xfrm>
            <a:off x="1612900" y="2887663"/>
            <a:ext cx="1274763" cy="3984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r>
              <a:rPr lang="zh-CN" altLang="en-US" sz="2400" b="1" dirty="0">
                <a:solidFill>
                  <a:srgbClr val="007033"/>
                </a:solidFill>
                <a:latin typeface="Comic Sans MS" panose="030F0702030302020204" pitchFamily="66" charset="0"/>
              </a:rPr>
              <a:t>请求</a:t>
            </a:r>
            <a:r>
              <a:rPr lang="en-US" altLang="zh-CN" sz="2400" b="1" dirty="0">
                <a:solidFill>
                  <a:srgbClr val="007033"/>
                </a:solidFill>
                <a:latin typeface="Comic Sans MS" panose="030F0702030302020204" pitchFamily="66" charset="0"/>
              </a:rPr>
              <a:t>BR</a:t>
            </a:r>
            <a:endParaRPr lang="en-US" altLang="zh-CN" sz="2400" b="1" dirty="0">
              <a:solidFill>
                <a:srgbClr val="007033"/>
              </a:solidFill>
              <a:latin typeface="Comic Sans MS" panose="030F0702030302020204" pitchFamily="66" charset="0"/>
            </a:endParaRPr>
          </a:p>
        </p:txBody>
      </p:sp>
      <p:sp>
        <p:nvSpPr>
          <p:cNvPr id="366602" name="Text Box 10"/>
          <p:cNvSpPr txBox="1"/>
          <p:nvPr/>
        </p:nvSpPr>
        <p:spPr>
          <a:xfrm>
            <a:off x="1636713" y="3762375"/>
            <a:ext cx="1138237" cy="3333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r>
              <a:rPr lang="zh-CN" altLang="en-US" sz="2400" b="1" dirty="0">
                <a:solidFill>
                  <a:srgbClr val="7030A0"/>
                </a:solidFill>
                <a:latin typeface="Comic Sans MS" panose="030F0702030302020204" pitchFamily="66" charset="0"/>
              </a:rPr>
              <a:t>忙</a:t>
            </a:r>
            <a:r>
              <a:rPr lang="en-US" altLang="zh-CN" sz="2400" b="1" dirty="0">
                <a:solidFill>
                  <a:srgbClr val="7030A0"/>
                </a:solidFill>
                <a:latin typeface="Comic Sans MS" panose="030F0702030302020204" pitchFamily="66" charset="0"/>
              </a:rPr>
              <a:t>BB</a:t>
            </a:r>
            <a:endParaRPr lang="en-US" altLang="zh-CN" sz="2400" b="1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sp>
        <p:nvSpPr>
          <p:cNvPr id="366604" name="Text Box 12"/>
          <p:cNvSpPr txBox="1"/>
          <p:nvPr/>
        </p:nvSpPr>
        <p:spPr>
          <a:xfrm>
            <a:off x="485775" y="1271588"/>
            <a:ext cx="919163" cy="3146425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lIns="0" tIns="0" rIns="0" bIns="0" anchor="ctr" anchorCtr="1"/>
          <a:lstStyle/>
          <a:p>
            <a:pPr algn="ctr" fontAlgn="ctr"/>
            <a:r>
              <a:rPr lang="zh-CN" altLang="en-US" sz="3600" b="1" dirty="0">
                <a:latin typeface="Comic Sans MS" panose="030F0702030302020204" pitchFamily="66" charset="0"/>
              </a:rPr>
              <a:t>总线仲裁器</a:t>
            </a:r>
            <a:endParaRPr lang="zh-CN" altLang="en-US" sz="3600" b="1" dirty="0">
              <a:latin typeface="Comic Sans MS" panose="030F0702030302020204" pitchFamily="66" charset="0"/>
            </a:endParaRPr>
          </a:p>
        </p:txBody>
      </p:sp>
      <p:sp>
        <p:nvSpPr>
          <p:cNvPr id="366605" name="Line 13"/>
          <p:cNvSpPr/>
          <p:nvPr/>
        </p:nvSpPr>
        <p:spPr>
          <a:xfrm>
            <a:off x="5340350" y="2390775"/>
            <a:ext cx="0" cy="1762125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triangle" w="lg" len="lg"/>
            <a:tailEnd type="none" w="lg" len="lg"/>
          </a:ln>
        </p:spPr>
      </p:sp>
      <p:sp>
        <p:nvSpPr>
          <p:cNvPr id="366608" name="Line 16"/>
          <p:cNvSpPr/>
          <p:nvPr/>
        </p:nvSpPr>
        <p:spPr>
          <a:xfrm>
            <a:off x="3173413" y="2416175"/>
            <a:ext cx="0" cy="844550"/>
          </a:xfrm>
          <a:prstGeom prst="line">
            <a:avLst/>
          </a:prstGeom>
          <a:ln w="38100" cap="flat" cmpd="sng">
            <a:solidFill>
              <a:srgbClr val="007033"/>
            </a:solidFill>
            <a:prstDash val="solid"/>
            <a:headEnd type="none" w="sm" len="lg"/>
            <a:tailEnd type="triangle" w="lg" len="lg"/>
          </a:ln>
        </p:spPr>
      </p:sp>
      <p:sp>
        <p:nvSpPr>
          <p:cNvPr id="48141" name="Text Box 18"/>
          <p:cNvSpPr txBox="1"/>
          <p:nvPr/>
        </p:nvSpPr>
        <p:spPr>
          <a:xfrm>
            <a:off x="6253163" y="2505075"/>
            <a:ext cx="673100" cy="3968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endParaRPr lang="zh-CN" altLang="zh-CN" sz="2400" b="1" dirty="0">
              <a:latin typeface="Comic Sans MS" panose="030F0702030302020204" pitchFamily="66" charset="0"/>
            </a:endParaRPr>
          </a:p>
        </p:txBody>
      </p:sp>
      <p:sp>
        <p:nvSpPr>
          <p:cNvPr id="48142" name="Text Box 20"/>
          <p:cNvSpPr txBox="1"/>
          <p:nvPr/>
        </p:nvSpPr>
        <p:spPr>
          <a:xfrm>
            <a:off x="6286500" y="3721100"/>
            <a:ext cx="671513" cy="3968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endParaRPr lang="zh-CN" altLang="zh-CN" sz="2400" b="1" dirty="0">
              <a:latin typeface="Comic Sans MS" panose="030F0702030302020204" pitchFamily="66" charset="0"/>
            </a:endParaRPr>
          </a:p>
        </p:txBody>
      </p:sp>
      <p:sp>
        <p:nvSpPr>
          <p:cNvPr id="366613" name="Text Box 21"/>
          <p:cNvSpPr txBox="1"/>
          <p:nvPr/>
        </p:nvSpPr>
        <p:spPr>
          <a:xfrm>
            <a:off x="6343650" y="1597025"/>
            <a:ext cx="868363" cy="3984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r>
              <a:rPr lang="en-US" altLang="zh-CN" sz="3200" b="1" dirty="0">
                <a:latin typeface="Comic Sans MS" panose="030F0702030302020204" pitchFamily="66" charset="0"/>
              </a:rPr>
              <a:t>……</a:t>
            </a:r>
            <a:endParaRPr lang="en-US" altLang="zh-CN" sz="3200" b="1" dirty="0">
              <a:latin typeface="Comic Sans MS" panose="030F0702030302020204" pitchFamily="66" charset="0"/>
            </a:endParaRPr>
          </a:p>
        </p:txBody>
      </p:sp>
      <p:sp>
        <p:nvSpPr>
          <p:cNvPr id="366620" name="Line 28"/>
          <p:cNvSpPr/>
          <p:nvPr/>
        </p:nvSpPr>
        <p:spPr>
          <a:xfrm>
            <a:off x="1390650" y="1841500"/>
            <a:ext cx="146685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lg" len="lg"/>
            <a:tailEnd type="triangle" w="lg" len="lg"/>
          </a:ln>
        </p:spPr>
      </p:sp>
      <p:sp>
        <p:nvSpPr>
          <p:cNvPr id="366621" name="Line 29"/>
          <p:cNvSpPr/>
          <p:nvPr/>
        </p:nvSpPr>
        <p:spPr>
          <a:xfrm flipV="1">
            <a:off x="3930650" y="1841500"/>
            <a:ext cx="623888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lg" len="lg"/>
            <a:tailEnd type="triangle" w="lg" len="lg"/>
          </a:ln>
        </p:spPr>
      </p:sp>
      <p:sp>
        <p:nvSpPr>
          <p:cNvPr id="366622" name="Line 30"/>
          <p:cNvSpPr/>
          <p:nvPr/>
        </p:nvSpPr>
        <p:spPr>
          <a:xfrm flipV="1">
            <a:off x="5689600" y="1841500"/>
            <a:ext cx="608013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lg" len="lg"/>
            <a:tailEnd type="triangle" w="lg" len="lg"/>
          </a:ln>
        </p:spPr>
      </p:sp>
      <p:sp>
        <p:nvSpPr>
          <p:cNvPr id="366623" name="Line 31"/>
          <p:cNvSpPr/>
          <p:nvPr/>
        </p:nvSpPr>
        <p:spPr>
          <a:xfrm flipV="1">
            <a:off x="6994525" y="1841500"/>
            <a:ext cx="608013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lg" len="lg"/>
            <a:tailEnd type="triangle" w="lg" len="lg"/>
          </a:ln>
        </p:spPr>
      </p:sp>
      <p:sp>
        <p:nvSpPr>
          <p:cNvPr id="366624" name="Line 32"/>
          <p:cNvSpPr/>
          <p:nvPr/>
        </p:nvSpPr>
        <p:spPr>
          <a:xfrm flipH="1">
            <a:off x="1477963" y="3252788"/>
            <a:ext cx="6416675" cy="14287"/>
          </a:xfrm>
          <a:prstGeom prst="line">
            <a:avLst/>
          </a:prstGeom>
          <a:ln w="38100" cap="flat" cmpd="sng">
            <a:solidFill>
              <a:srgbClr val="007033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366625" name="Line 33"/>
          <p:cNvSpPr/>
          <p:nvPr/>
        </p:nvSpPr>
        <p:spPr>
          <a:xfrm>
            <a:off x="4932363" y="2416175"/>
            <a:ext cx="0" cy="844550"/>
          </a:xfrm>
          <a:prstGeom prst="line">
            <a:avLst/>
          </a:prstGeom>
          <a:ln w="38100" cap="flat" cmpd="sng">
            <a:solidFill>
              <a:srgbClr val="007033"/>
            </a:solidFill>
            <a:prstDash val="solid"/>
            <a:headEnd type="none" w="sm" len="lg"/>
            <a:tailEnd type="triangle" w="lg" len="lg"/>
          </a:ln>
        </p:spPr>
      </p:sp>
      <p:sp>
        <p:nvSpPr>
          <p:cNvPr id="366626" name="Line 34"/>
          <p:cNvSpPr/>
          <p:nvPr/>
        </p:nvSpPr>
        <p:spPr>
          <a:xfrm>
            <a:off x="7904163" y="2416175"/>
            <a:ext cx="0" cy="844550"/>
          </a:xfrm>
          <a:prstGeom prst="line">
            <a:avLst/>
          </a:prstGeom>
          <a:ln w="38100" cap="flat" cmpd="sng">
            <a:solidFill>
              <a:srgbClr val="007033"/>
            </a:solidFill>
            <a:prstDash val="solid"/>
            <a:headEnd type="none" w="sm" len="lg"/>
            <a:tailEnd type="triangle" w="lg" len="lg"/>
          </a:ln>
        </p:spPr>
      </p:sp>
      <p:sp>
        <p:nvSpPr>
          <p:cNvPr id="366627" name="Line 35"/>
          <p:cNvSpPr/>
          <p:nvPr/>
        </p:nvSpPr>
        <p:spPr>
          <a:xfrm flipH="1">
            <a:off x="1390650" y="4151313"/>
            <a:ext cx="7127875" cy="15875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366628" name="Line 36"/>
          <p:cNvSpPr/>
          <p:nvPr/>
        </p:nvSpPr>
        <p:spPr>
          <a:xfrm>
            <a:off x="3602038" y="2374900"/>
            <a:ext cx="0" cy="1762125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triangle" w="lg" len="lg"/>
            <a:tailEnd type="triangle" w="lg" len="lg"/>
          </a:ln>
        </p:spPr>
      </p:sp>
      <p:sp>
        <p:nvSpPr>
          <p:cNvPr id="366629" name="Line 37"/>
          <p:cNvSpPr/>
          <p:nvPr/>
        </p:nvSpPr>
        <p:spPr>
          <a:xfrm>
            <a:off x="8491538" y="2346325"/>
            <a:ext cx="0" cy="1820863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triangle" w="lg" len="lg"/>
            <a:tailEnd type="triangle" w="lg" len="lg"/>
          </a:ln>
        </p:spPr>
      </p:sp>
      <p:sp>
        <p:nvSpPr>
          <p:cNvPr id="366632" name="Line 40"/>
          <p:cNvSpPr/>
          <p:nvPr/>
        </p:nvSpPr>
        <p:spPr>
          <a:xfrm>
            <a:off x="5334000" y="2362200"/>
            <a:ext cx="0" cy="1762125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none" w="lg" len="lg"/>
            <a:tailEnd type="triangle" w="lg" len="lg"/>
          </a:ln>
        </p:spPr>
      </p:sp>
      <p:sp>
        <p:nvSpPr>
          <p:cNvPr id="28" name="左箭头 27">
            <a:hlinkClick r:id="rId1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0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31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6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6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6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6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6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66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66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6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6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66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66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6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66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66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66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6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6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6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6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66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6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630" grpId="0" build="p"/>
      <p:bldP spid="366598" grpId="0" animBg="1"/>
      <p:bldP spid="366599" grpId="0" animBg="1"/>
      <p:bldP spid="366600" grpId="0" animBg="1"/>
      <p:bldP spid="366603" grpId="0"/>
      <p:bldP spid="366601" grpId="0"/>
      <p:bldP spid="366602" grpId="0"/>
      <p:bldP spid="366604" grpId="0" animBg="1"/>
      <p:bldP spid="3666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lum bright="6000" contrast="30000"/>
          </a:blip>
          <a:srcRect l="6903" r="9139"/>
          <a:stretch>
            <a:fillRect/>
          </a:stretch>
        </p:blipFill>
        <p:spPr>
          <a:xfrm>
            <a:off x="544830" y="146050"/>
            <a:ext cx="8408035" cy="65665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76" name="Text Box 60"/>
          <p:cNvSpPr txBox="1"/>
          <p:nvPr/>
        </p:nvSpPr>
        <p:spPr>
          <a:xfrm>
            <a:off x="533400" y="4706938"/>
            <a:ext cx="8424863" cy="20748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 b="1" dirty="0">
                <a:latin typeface="隶书" panose="02010509060101010101" pitchFamily="49" charset="-122"/>
                <a:ea typeface="隶书" panose="02010509060101010101" pitchFamily="49" charset="-122"/>
              </a:rPr>
              <a:t>特点：各主控模块有</a:t>
            </a:r>
            <a:r>
              <a:rPr lang="zh-CN" altLang="en-US" sz="2800" b="1" dirty="0">
                <a:solidFill>
                  <a:srgbClr val="00206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独立的请求信号线</a:t>
            </a:r>
            <a:r>
              <a:rPr lang="en-US" altLang="zh-CN" sz="2800" b="1" dirty="0">
                <a:solidFill>
                  <a:srgbClr val="00206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BR</a:t>
            </a:r>
            <a:r>
              <a:rPr lang="zh-CN" altLang="en-US" sz="2800" b="1" dirty="0">
                <a:solidFill>
                  <a:srgbClr val="00206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和允许信号</a:t>
            </a:r>
            <a:r>
              <a:rPr lang="en-US" altLang="zh-CN" sz="2800" b="1" dirty="0">
                <a:solidFill>
                  <a:srgbClr val="00206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	</a:t>
            </a:r>
            <a:r>
              <a:rPr lang="zh-CN" altLang="en-US" sz="2800" b="1" dirty="0">
                <a:solidFill>
                  <a:srgbClr val="00206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线</a:t>
            </a:r>
            <a:r>
              <a:rPr lang="en-US" altLang="zh-CN" sz="2800" b="1" dirty="0">
                <a:solidFill>
                  <a:srgbClr val="00206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BG</a:t>
            </a:r>
            <a:r>
              <a:rPr lang="zh-CN" altLang="en-US" sz="2800" b="1" dirty="0">
                <a:latin typeface="隶书" panose="02010509060101010101" pitchFamily="49" charset="-122"/>
                <a:ea typeface="隶书" panose="02010509060101010101" pitchFamily="49" charset="-122"/>
              </a:rPr>
              <a:t>，其优先级别由总线仲裁器内部模块判定；</a:t>
            </a:r>
            <a:endParaRPr lang="zh-CN" altLang="en-US" sz="28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 b="1" dirty="0">
                <a:latin typeface="隶书" panose="02010509060101010101" pitchFamily="49" charset="-122"/>
                <a:ea typeface="隶书" panose="02010509060101010101" pitchFamily="49" charset="-122"/>
              </a:rPr>
              <a:t>优点：总线请求响应的</a:t>
            </a:r>
            <a:r>
              <a:rPr lang="zh-CN" altLang="en-US" sz="2800" b="1" dirty="0">
                <a:solidFill>
                  <a:srgbClr val="00206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速度快</a:t>
            </a:r>
            <a:r>
              <a:rPr lang="zh-CN" altLang="en-US" sz="2800" b="1" dirty="0"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  <a:endParaRPr lang="zh-CN" altLang="en-US" sz="28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 b="1" dirty="0">
                <a:latin typeface="隶书" panose="02010509060101010101" pitchFamily="49" charset="-122"/>
                <a:ea typeface="隶书" panose="02010509060101010101" pitchFamily="49" charset="-122"/>
              </a:rPr>
              <a:t>缺点：</a:t>
            </a:r>
            <a:r>
              <a:rPr lang="zh-CN" altLang="en-US" sz="2800" b="1" dirty="0">
                <a:solidFill>
                  <a:srgbClr val="00206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扩充性较差</a:t>
            </a:r>
            <a:r>
              <a:rPr lang="zh-CN" altLang="en-US" sz="2800" b="1" dirty="0"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  <a:endParaRPr lang="zh-CN" altLang="en-US" sz="28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9155" name="Rectangle 2"/>
          <p:cNvSpPr>
            <a:spLocks noGrp="1" noRot="1"/>
          </p:cNvSpPr>
          <p:nvPr>
            <p:ph type="title"/>
          </p:nvPr>
        </p:nvSpPr>
        <p:spPr>
          <a:xfrm>
            <a:off x="457200" y="0"/>
            <a:ext cx="8534400" cy="700088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并行仲裁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49156" name="Rectangle 21"/>
          <p:cNvSpPr/>
          <p:nvPr/>
        </p:nvSpPr>
        <p:spPr>
          <a:xfrm>
            <a:off x="263525" y="2600325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46" name="Text Box 27"/>
          <p:cNvSpPr txBox="1"/>
          <p:nvPr/>
        </p:nvSpPr>
        <p:spPr>
          <a:xfrm>
            <a:off x="2978150" y="1265238"/>
            <a:ext cx="1152525" cy="749300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1"/>
          <a:lstStyle/>
          <a:p>
            <a:r>
              <a:rPr lang="zh-CN" altLang="en-US" sz="2400" b="1" dirty="0">
                <a:latin typeface="Arial" panose="020B0604020202020204" pitchFamily="34" charset="0"/>
              </a:rPr>
              <a:t>主模块</a:t>
            </a:r>
            <a:r>
              <a:rPr lang="en-US" altLang="zh-CN" sz="2400" b="1" dirty="0">
                <a:latin typeface="Arial" panose="020B0604020202020204" pitchFamily="34" charset="0"/>
              </a:rPr>
              <a:t>1</a:t>
            </a:r>
            <a:endParaRPr lang="en-US" altLang="zh-CN" sz="2400" b="1" dirty="0">
              <a:latin typeface="Arial" panose="020B0604020202020204" pitchFamily="34" charset="0"/>
            </a:endParaRPr>
          </a:p>
        </p:txBody>
      </p:sp>
      <p:sp>
        <p:nvSpPr>
          <p:cNvPr id="47" name="Text Box 28"/>
          <p:cNvSpPr txBox="1"/>
          <p:nvPr/>
        </p:nvSpPr>
        <p:spPr>
          <a:xfrm>
            <a:off x="4762500" y="1316038"/>
            <a:ext cx="1225550" cy="7350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1"/>
          <a:lstStyle/>
          <a:p>
            <a:r>
              <a:rPr lang="zh-CN" altLang="en-US" sz="2400" b="1" dirty="0">
                <a:latin typeface="Arial" panose="020B0604020202020204" pitchFamily="34" charset="0"/>
              </a:rPr>
              <a:t>主模块</a:t>
            </a:r>
            <a:r>
              <a:rPr lang="en-US" altLang="zh-CN" sz="2400" b="1" dirty="0">
                <a:latin typeface="Arial" panose="020B0604020202020204" pitchFamily="34" charset="0"/>
              </a:rPr>
              <a:t>2</a:t>
            </a:r>
            <a:endParaRPr lang="en-US" altLang="zh-CN" sz="2400" b="1" dirty="0">
              <a:latin typeface="Arial" panose="020B0604020202020204" pitchFamily="34" charset="0"/>
            </a:endParaRPr>
          </a:p>
        </p:txBody>
      </p:sp>
      <p:sp>
        <p:nvSpPr>
          <p:cNvPr id="48" name="Text Box 29"/>
          <p:cNvSpPr txBox="1"/>
          <p:nvPr/>
        </p:nvSpPr>
        <p:spPr>
          <a:xfrm>
            <a:off x="7585075" y="1311275"/>
            <a:ext cx="1254125" cy="6619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1"/>
          <a:lstStyle/>
          <a:p>
            <a:r>
              <a:rPr lang="zh-CN" altLang="en-US" sz="2400" b="1" dirty="0">
                <a:latin typeface="Arial" panose="020B0604020202020204" pitchFamily="34" charset="0"/>
              </a:rPr>
              <a:t>主模块</a:t>
            </a:r>
            <a:r>
              <a:rPr lang="en-US" altLang="zh-CN" sz="2400" b="1" dirty="0">
                <a:latin typeface="Arial" panose="020B0604020202020204" pitchFamily="34" charset="0"/>
              </a:rPr>
              <a:t>N</a:t>
            </a:r>
            <a:endParaRPr lang="en-US" altLang="zh-CN" sz="2400" b="1" dirty="0">
              <a:latin typeface="Arial" panose="020B0604020202020204" pitchFamily="34" charset="0"/>
            </a:endParaRPr>
          </a:p>
        </p:txBody>
      </p:sp>
      <p:sp>
        <p:nvSpPr>
          <p:cNvPr id="49" name="Text Box 30"/>
          <p:cNvSpPr txBox="1"/>
          <p:nvPr/>
        </p:nvSpPr>
        <p:spPr>
          <a:xfrm>
            <a:off x="6180138" y="2684463"/>
            <a:ext cx="1333500" cy="3968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允许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BG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0" name="Text Box 31"/>
          <p:cNvSpPr txBox="1"/>
          <p:nvPr/>
        </p:nvSpPr>
        <p:spPr>
          <a:xfrm>
            <a:off x="6172200" y="2289175"/>
            <a:ext cx="1349375" cy="3984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r>
              <a:rPr lang="zh-CN" altLang="en-US" sz="2400" b="1" dirty="0">
                <a:solidFill>
                  <a:srgbClr val="007033"/>
                </a:solidFill>
                <a:latin typeface="Arial" panose="020B0604020202020204" pitchFamily="34" charset="0"/>
              </a:rPr>
              <a:t>请求</a:t>
            </a:r>
            <a:r>
              <a:rPr lang="en-US" altLang="zh-CN" sz="2400" b="1" dirty="0">
                <a:solidFill>
                  <a:srgbClr val="007033"/>
                </a:solidFill>
                <a:latin typeface="Arial" panose="020B0604020202020204" pitchFamily="34" charset="0"/>
              </a:rPr>
              <a:t>BR</a:t>
            </a:r>
            <a:endParaRPr lang="en-US" altLang="zh-CN" sz="2400" b="1" dirty="0">
              <a:solidFill>
                <a:srgbClr val="007033"/>
              </a:solidFill>
              <a:latin typeface="Arial" panose="020B0604020202020204" pitchFamily="34" charset="0"/>
            </a:endParaRPr>
          </a:p>
        </p:txBody>
      </p:sp>
      <p:sp>
        <p:nvSpPr>
          <p:cNvPr id="51" name="Text Box 32"/>
          <p:cNvSpPr txBox="1"/>
          <p:nvPr/>
        </p:nvSpPr>
        <p:spPr>
          <a:xfrm>
            <a:off x="6300788" y="3106738"/>
            <a:ext cx="1138237" cy="3333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r>
              <a:rPr lang="zh-CN" altLang="en-US" sz="2400" b="1" dirty="0">
                <a:solidFill>
                  <a:srgbClr val="7030A0"/>
                </a:solidFill>
                <a:latin typeface="Arial" panose="020B0604020202020204" pitchFamily="34" charset="0"/>
              </a:rPr>
              <a:t>忙</a:t>
            </a:r>
            <a:r>
              <a:rPr lang="en-US" altLang="zh-CN" sz="2400" b="1" dirty="0">
                <a:solidFill>
                  <a:srgbClr val="7030A0"/>
                </a:solidFill>
                <a:latin typeface="Arial" panose="020B0604020202020204" pitchFamily="34" charset="0"/>
              </a:rPr>
              <a:t>BB</a:t>
            </a:r>
            <a:endParaRPr lang="en-US" altLang="zh-CN" sz="2400" b="1" dirty="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 Box 33"/>
          <p:cNvSpPr txBox="1"/>
          <p:nvPr/>
        </p:nvSpPr>
        <p:spPr>
          <a:xfrm>
            <a:off x="649288" y="1577975"/>
            <a:ext cx="919162" cy="3146425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lIns="0" tIns="0" rIns="0" bIns="0" anchor="ctr" anchorCtr="1"/>
          <a:lstStyle/>
          <a:p>
            <a:pPr fontAlgn="ctr"/>
            <a:r>
              <a:rPr lang="zh-CN" altLang="en-US" sz="3600" b="1" dirty="0">
                <a:latin typeface="Arial" panose="020B0604020202020204" pitchFamily="34" charset="0"/>
              </a:rPr>
              <a:t>总线仲裁器</a:t>
            </a:r>
            <a:endParaRPr lang="zh-CN" altLang="en-US" sz="3600" b="1" dirty="0">
              <a:latin typeface="Arial" panose="020B0604020202020204" pitchFamily="34" charset="0"/>
            </a:endParaRPr>
          </a:p>
        </p:txBody>
      </p:sp>
      <p:sp>
        <p:nvSpPr>
          <p:cNvPr id="53" name="Line 35"/>
          <p:cNvSpPr/>
          <p:nvPr/>
        </p:nvSpPr>
        <p:spPr>
          <a:xfrm>
            <a:off x="3178175" y="2020888"/>
            <a:ext cx="0" cy="236537"/>
          </a:xfrm>
          <a:prstGeom prst="line">
            <a:avLst/>
          </a:prstGeom>
          <a:ln w="38100" cap="flat" cmpd="sng">
            <a:solidFill>
              <a:srgbClr val="007033"/>
            </a:solidFill>
            <a:prstDash val="solid"/>
            <a:headEnd type="none" w="sm" len="lg"/>
            <a:tailEnd type="none" w="lg" len="lg"/>
          </a:ln>
        </p:spPr>
      </p:sp>
      <p:sp>
        <p:nvSpPr>
          <p:cNvPr id="49165" name="Text Box 36"/>
          <p:cNvSpPr txBox="1"/>
          <p:nvPr/>
        </p:nvSpPr>
        <p:spPr>
          <a:xfrm>
            <a:off x="6416675" y="2501900"/>
            <a:ext cx="673100" cy="3968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endParaRPr lang="zh-CN" altLang="zh-CN" sz="2400" b="1" dirty="0">
              <a:latin typeface="Arial" panose="020B0604020202020204" pitchFamily="34" charset="0"/>
            </a:endParaRPr>
          </a:p>
        </p:txBody>
      </p:sp>
      <p:sp>
        <p:nvSpPr>
          <p:cNvPr id="55" name="Text Box 38"/>
          <p:cNvSpPr txBox="1"/>
          <p:nvPr/>
        </p:nvSpPr>
        <p:spPr>
          <a:xfrm>
            <a:off x="6507163" y="1482725"/>
            <a:ext cx="868362" cy="3984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r>
              <a:rPr lang="en-US" altLang="zh-CN" sz="3600" b="1" dirty="0">
                <a:latin typeface="Arial" panose="020B0604020202020204" pitchFamily="34" charset="0"/>
              </a:rPr>
              <a:t>…</a:t>
            </a:r>
            <a:endParaRPr lang="en-US" altLang="zh-CN" sz="3600" b="1" dirty="0">
              <a:latin typeface="Arial" panose="020B0604020202020204" pitchFamily="34" charset="0"/>
            </a:endParaRPr>
          </a:p>
        </p:txBody>
      </p:sp>
      <p:sp>
        <p:nvSpPr>
          <p:cNvPr id="56" name="Line 39"/>
          <p:cNvSpPr/>
          <p:nvPr/>
        </p:nvSpPr>
        <p:spPr>
          <a:xfrm>
            <a:off x="1595438" y="2551113"/>
            <a:ext cx="1903412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lg" len="lg"/>
            <a:tailEnd type="none" w="lg" len="lg"/>
          </a:ln>
        </p:spPr>
      </p:sp>
      <p:sp>
        <p:nvSpPr>
          <p:cNvPr id="57" name="Line 43"/>
          <p:cNvSpPr/>
          <p:nvPr/>
        </p:nvSpPr>
        <p:spPr>
          <a:xfrm flipH="1" flipV="1">
            <a:off x="1584325" y="2278063"/>
            <a:ext cx="1627188" cy="0"/>
          </a:xfrm>
          <a:prstGeom prst="line">
            <a:avLst/>
          </a:prstGeom>
          <a:ln w="38100" cap="flat" cmpd="sng">
            <a:solidFill>
              <a:srgbClr val="007033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58" name="Line 44"/>
          <p:cNvSpPr/>
          <p:nvPr/>
        </p:nvSpPr>
        <p:spPr>
          <a:xfrm>
            <a:off x="4979988" y="2049463"/>
            <a:ext cx="0" cy="931862"/>
          </a:xfrm>
          <a:prstGeom prst="line">
            <a:avLst/>
          </a:prstGeom>
          <a:ln w="38100" cap="flat" cmpd="sng">
            <a:solidFill>
              <a:srgbClr val="007033"/>
            </a:solidFill>
            <a:prstDash val="solid"/>
            <a:headEnd type="none" w="sm" len="lg"/>
            <a:tailEnd type="none" w="lg" len="lg"/>
          </a:ln>
        </p:spPr>
      </p:sp>
      <p:sp>
        <p:nvSpPr>
          <p:cNvPr id="59" name="Line 45"/>
          <p:cNvSpPr/>
          <p:nvPr/>
        </p:nvSpPr>
        <p:spPr>
          <a:xfrm>
            <a:off x="7824788" y="2020888"/>
            <a:ext cx="0" cy="1671637"/>
          </a:xfrm>
          <a:prstGeom prst="line">
            <a:avLst/>
          </a:prstGeom>
          <a:ln w="38100" cap="flat" cmpd="sng">
            <a:solidFill>
              <a:srgbClr val="007033"/>
            </a:solidFill>
            <a:prstDash val="solid"/>
            <a:headEnd type="none" w="sm" len="lg"/>
            <a:tailEnd type="none" w="lg" len="lg"/>
          </a:ln>
        </p:spPr>
      </p:sp>
      <p:sp>
        <p:nvSpPr>
          <p:cNvPr id="60" name="Line 46"/>
          <p:cNvSpPr/>
          <p:nvPr/>
        </p:nvSpPr>
        <p:spPr>
          <a:xfrm flipH="1">
            <a:off x="1554163" y="4576763"/>
            <a:ext cx="7070725" cy="15875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61" name="Line 47"/>
          <p:cNvSpPr/>
          <p:nvPr/>
        </p:nvSpPr>
        <p:spPr>
          <a:xfrm>
            <a:off x="3852863" y="2024063"/>
            <a:ext cx="0" cy="2560637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triangle" w="lg" len="lg"/>
            <a:tailEnd type="triangle" w="lg" len="lg"/>
          </a:ln>
        </p:spPr>
      </p:sp>
      <p:sp>
        <p:nvSpPr>
          <p:cNvPr id="62" name="Line 48"/>
          <p:cNvSpPr/>
          <p:nvPr/>
        </p:nvSpPr>
        <p:spPr>
          <a:xfrm>
            <a:off x="8612188" y="1962150"/>
            <a:ext cx="28575" cy="2622550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triangle" w="lg" len="lg"/>
            <a:tailEnd type="triangle" w="lg" len="lg"/>
          </a:ln>
        </p:spPr>
      </p:sp>
      <p:sp>
        <p:nvSpPr>
          <p:cNvPr id="63" name="Line 52"/>
          <p:cNvSpPr/>
          <p:nvPr/>
        </p:nvSpPr>
        <p:spPr>
          <a:xfrm flipV="1">
            <a:off x="3506788" y="2046288"/>
            <a:ext cx="1587" cy="522287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64" name="Line 53"/>
          <p:cNvSpPr/>
          <p:nvPr/>
        </p:nvSpPr>
        <p:spPr>
          <a:xfrm flipH="1" flipV="1">
            <a:off x="1584325" y="2974975"/>
            <a:ext cx="3427413" cy="0"/>
          </a:xfrm>
          <a:prstGeom prst="line">
            <a:avLst/>
          </a:prstGeom>
          <a:ln w="38100" cap="flat" cmpd="sng">
            <a:solidFill>
              <a:srgbClr val="007033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65" name="Line 54"/>
          <p:cNvSpPr/>
          <p:nvPr/>
        </p:nvSpPr>
        <p:spPr>
          <a:xfrm flipV="1">
            <a:off x="1595438" y="3246438"/>
            <a:ext cx="3775075" cy="1587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lg" len="lg"/>
            <a:tailEnd type="none" w="lg" len="lg"/>
          </a:ln>
        </p:spPr>
      </p:sp>
      <p:sp>
        <p:nvSpPr>
          <p:cNvPr id="66" name="Line 55"/>
          <p:cNvSpPr/>
          <p:nvPr/>
        </p:nvSpPr>
        <p:spPr>
          <a:xfrm flipV="1">
            <a:off x="5335588" y="2032000"/>
            <a:ext cx="1587" cy="124777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67" name="Line 56"/>
          <p:cNvSpPr/>
          <p:nvPr/>
        </p:nvSpPr>
        <p:spPr>
          <a:xfrm>
            <a:off x="5726113" y="2038350"/>
            <a:ext cx="0" cy="2532063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triangle" w="lg" len="lg"/>
            <a:tailEnd type="triangle" w="lg" len="lg"/>
          </a:ln>
        </p:spPr>
      </p:sp>
      <p:sp>
        <p:nvSpPr>
          <p:cNvPr id="68" name="Line 57"/>
          <p:cNvSpPr/>
          <p:nvPr/>
        </p:nvSpPr>
        <p:spPr>
          <a:xfrm flipH="1" flipV="1">
            <a:off x="1584325" y="3714750"/>
            <a:ext cx="6272213" cy="0"/>
          </a:xfrm>
          <a:prstGeom prst="line">
            <a:avLst/>
          </a:prstGeom>
          <a:ln w="38100" cap="flat" cmpd="sng">
            <a:solidFill>
              <a:srgbClr val="007033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69" name="Line 58"/>
          <p:cNvSpPr/>
          <p:nvPr/>
        </p:nvSpPr>
        <p:spPr>
          <a:xfrm flipV="1">
            <a:off x="1595438" y="4044950"/>
            <a:ext cx="6607175" cy="1588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lg" len="lg"/>
            <a:tailEnd type="none" w="lg" len="lg"/>
          </a:ln>
        </p:spPr>
      </p:sp>
      <p:sp>
        <p:nvSpPr>
          <p:cNvPr id="70" name="Line 59"/>
          <p:cNvSpPr/>
          <p:nvPr/>
        </p:nvSpPr>
        <p:spPr>
          <a:xfrm flipH="1" flipV="1">
            <a:off x="8197850" y="2017713"/>
            <a:ext cx="12700" cy="20320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71" name="矩形 70"/>
          <p:cNvSpPr/>
          <p:nvPr/>
        </p:nvSpPr>
        <p:spPr>
          <a:xfrm>
            <a:off x="381000" y="838200"/>
            <a:ext cx="28194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集中式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(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主从式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)</a:t>
            </a:r>
            <a:endParaRPr lang="en-US" altLang="zh-CN" sz="2800" b="1" dirty="0">
              <a:solidFill>
                <a:srgbClr val="C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cxnSp>
        <p:nvCxnSpPr>
          <p:cNvPr id="73" name="直接箭头连接符 72"/>
          <p:cNvCxnSpPr>
            <a:stCxn id="71" idx="2"/>
          </p:cNvCxnSpPr>
          <p:nvPr/>
        </p:nvCxnSpPr>
        <p:spPr>
          <a:xfrm flipH="1">
            <a:off x="1295400" y="1362075"/>
            <a:ext cx="495300" cy="542925"/>
          </a:xfrm>
          <a:prstGeom prst="straightConnector1">
            <a:avLst/>
          </a:prstGeom>
          <a:ln w="635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左箭头 73">
            <a:hlinkClick r:id="rId1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4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67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67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67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76" grpId="0" build="p"/>
      <p:bldP spid="46" grpId="0" animBg="1"/>
      <p:bldP spid="47" grpId="0" animBg="1"/>
      <p:bldP spid="48" grpId="0" animBg="1"/>
      <p:bldP spid="49" grpId="0"/>
      <p:bldP spid="50" grpId="0"/>
      <p:bldP spid="51" grpId="0"/>
      <p:bldP spid="52" grpId="0" animBg="1"/>
      <p:bldP spid="55" grpId="0"/>
      <p:bldP spid="7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/>
          </p:cNvSpPr>
          <p:nvPr>
            <p:ph type="title"/>
          </p:nvPr>
        </p:nvSpPr>
        <p:spPr>
          <a:xfrm>
            <a:off x="533400" y="65088"/>
            <a:ext cx="8021638" cy="544512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串并行二维仲裁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68704" name="Rectangle 64"/>
          <p:cNvSpPr/>
          <p:nvPr/>
        </p:nvSpPr>
        <p:spPr>
          <a:xfrm>
            <a:off x="7616825" y="1816100"/>
            <a:ext cx="1162050" cy="2762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 dirty="0">
                <a:latin typeface="Comic Sans MS" panose="030F0702030302020204" pitchFamily="66" charset="0"/>
              </a:rPr>
              <a:t>从下一设备</a:t>
            </a:r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368729" name="Text Box 89"/>
          <p:cNvSpPr txBox="1"/>
          <p:nvPr/>
        </p:nvSpPr>
        <p:spPr>
          <a:xfrm>
            <a:off x="1600200" y="3794125"/>
            <a:ext cx="1152525" cy="546100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1"/>
          <a:lstStyle/>
          <a:p>
            <a:r>
              <a:rPr lang="zh-CN" altLang="en-US" sz="2400" b="1" dirty="0">
                <a:latin typeface="Comic Sans MS" panose="030F0702030302020204" pitchFamily="66" charset="0"/>
              </a:rPr>
              <a:t>主模块</a:t>
            </a:r>
            <a:r>
              <a:rPr lang="en-US" altLang="zh-CN" sz="2400" b="1" dirty="0">
                <a:latin typeface="Comic Sans MS" panose="030F0702030302020204" pitchFamily="66" charset="0"/>
              </a:rPr>
              <a:t>1</a:t>
            </a: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p:sp>
        <p:nvSpPr>
          <p:cNvPr id="368730" name="Text Box 90"/>
          <p:cNvSpPr txBox="1"/>
          <p:nvPr/>
        </p:nvSpPr>
        <p:spPr>
          <a:xfrm>
            <a:off x="3141663" y="3816350"/>
            <a:ext cx="1225550" cy="503238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1"/>
          <a:lstStyle/>
          <a:p>
            <a:r>
              <a:rPr lang="zh-CN" altLang="en-US" sz="2400" b="1" dirty="0">
                <a:latin typeface="Comic Sans MS" panose="030F0702030302020204" pitchFamily="66" charset="0"/>
              </a:rPr>
              <a:t>主模块</a:t>
            </a:r>
            <a:r>
              <a:rPr lang="en-US" altLang="zh-CN" sz="2400" b="1" dirty="0">
                <a:latin typeface="Comic Sans MS" panose="030F0702030302020204" pitchFamily="66" charset="0"/>
              </a:rPr>
              <a:t>2</a:t>
            </a: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p:sp>
        <p:nvSpPr>
          <p:cNvPr id="368731" name="Text Box 91"/>
          <p:cNvSpPr txBox="1"/>
          <p:nvPr/>
        </p:nvSpPr>
        <p:spPr>
          <a:xfrm>
            <a:off x="4821238" y="3784600"/>
            <a:ext cx="1254125" cy="531813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1"/>
          <a:lstStyle/>
          <a:p>
            <a:r>
              <a:rPr lang="zh-CN" altLang="en-US" sz="2400" b="1" dirty="0">
                <a:latin typeface="Comic Sans MS" panose="030F0702030302020204" pitchFamily="66" charset="0"/>
              </a:rPr>
              <a:t>主模块</a:t>
            </a:r>
            <a:r>
              <a:rPr lang="en-US" altLang="zh-CN" sz="2400" b="1" dirty="0">
                <a:latin typeface="Comic Sans MS" panose="030F0702030302020204" pitchFamily="66" charset="0"/>
              </a:rPr>
              <a:t>3</a:t>
            </a: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p:sp>
        <p:nvSpPr>
          <p:cNvPr id="368732" name="Text Box 92"/>
          <p:cNvSpPr txBox="1"/>
          <p:nvPr/>
        </p:nvSpPr>
        <p:spPr>
          <a:xfrm>
            <a:off x="3568700" y="1341438"/>
            <a:ext cx="1333500" cy="3968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r>
              <a:rPr lang="zh-CN" altLang="en-US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允许</a:t>
            </a:r>
            <a:r>
              <a:rPr lang="en-US" altLang="zh-CN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BG</a:t>
            </a:r>
            <a:endParaRPr lang="en-US" altLang="zh-CN" sz="28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68733" name="Text Box 93"/>
          <p:cNvSpPr txBox="1"/>
          <p:nvPr/>
        </p:nvSpPr>
        <p:spPr>
          <a:xfrm>
            <a:off x="2000250" y="1352550"/>
            <a:ext cx="1274763" cy="3984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r>
              <a:rPr lang="zh-CN" altLang="en-US" sz="2800" b="1" dirty="0">
                <a:solidFill>
                  <a:srgbClr val="007033"/>
                </a:solidFill>
                <a:latin typeface="Comic Sans MS" panose="030F0702030302020204" pitchFamily="66" charset="0"/>
              </a:rPr>
              <a:t>请求</a:t>
            </a:r>
            <a:r>
              <a:rPr lang="en-US" altLang="zh-CN" sz="2800" b="1" dirty="0">
                <a:solidFill>
                  <a:srgbClr val="007033"/>
                </a:solidFill>
                <a:latin typeface="Comic Sans MS" panose="030F0702030302020204" pitchFamily="66" charset="0"/>
              </a:rPr>
              <a:t>BR</a:t>
            </a:r>
            <a:endParaRPr lang="en-US" altLang="zh-CN" sz="2800" b="1" dirty="0">
              <a:solidFill>
                <a:srgbClr val="007033"/>
              </a:solidFill>
              <a:latin typeface="Comic Sans MS" panose="030F0702030302020204" pitchFamily="66" charset="0"/>
            </a:endParaRPr>
          </a:p>
        </p:txBody>
      </p:sp>
      <p:sp>
        <p:nvSpPr>
          <p:cNvPr id="368734" name="Text Box 94"/>
          <p:cNvSpPr txBox="1"/>
          <p:nvPr/>
        </p:nvSpPr>
        <p:spPr>
          <a:xfrm>
            <a:off x="5148263" y="1343025"/>
            <a:ext cx="1138237" cy="3333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r>
              <a:rPr lang="zh-CN" altLang="en-US" sz="2800" b="1" dirty="0">
                <a:solidFill>
                  <a:srgbClr val="7030A0"/>
                </a:solidFill>
                <a:latin typeface="Comic Sans MS" panose="030F0702030302020204" pitchFamily="66" charset="0"/>
              </a:rPr>
              <a:t>忙</a:t>
            </a:r>
            <a:r>
              <a:rPr lang="en-US" altLang="zh-CN" sz="2800" b="1" dirty="0">
                <a:solidFill>
                  <a:srgbClr val="7030A0"/>
                </a:solidFill>
                <a:latin typeface="Comic Sans MS" panose="030F0702030302020204" pitchFamily="66" charset="0"/>
              </a:rPr>
              <a:t>BB</a:t>
            </a:r>
            <a:endParaRPr lang="en-US" altLang="zh-CN" sz="2800" b="1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sp>
        <p:nvSpPr>
          <p:cNvPr id="368735" name="Text Box 95"/>
          <p:cNvSpPr txBox="1"/>
          <p:nvPr/>
        </p:nvSpPr>
        <p:spPr>
          <a:xfrm>
            <a:off x="457200" y="1965325"/>
            <a:ext cx="727075" cy="3146425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lIns="0" tIns="0" rIns="0" bIns="0" anchor="ctr" anchorCtr="1"/>
          <a:lstStyle/>
          <a:p>
            <a:pPr fontAlgn="ctr"/>
            <a:r>
              <a:rPr lang="zh-CN" altLang="en-US" sz="3600" b="1" dirty="0">
                <a:latin typeface="Comic Sans MS" panose="030F0702030302020204" pitchFamily="66" charset="0"/>
              </a:rPr>
              <a:t>总线仲裁器</a:t>
            </a:r>
            <a:endParaRPr lang="zh-CN" altLang="en-US" sz="3600" b="1" dirty="0">
              <a:latin typeface="Comic Sans MS" panose="030F0702030302020204" pitchFamily="66" charset="0"/>
            </a:endParaRPr>
          </a:p>
        </p:txBody>
      </p:sp>
      <p:sp>
        <p:nvSpPr>
          <p:cNvPr id="368736" name="Line 96"/>
          <p:cNvSpPr/>
          <p:nvPr/>
        </p:nvSpPr>
        <p:spPr>
          <a:xfrm>
            <a:off x="1790700" y="2228850"/>
            <a:ext cx="0" cy="1543050"/>
          </a:xfrm>
          <a:prstGeom prst="line">
            <a:avLst/>
          </a:prstGeom>
          <a:ln w="38100" cap="flat" cmpd="sng">
            <a:solidFill>
              <a:srgbClr val="007033"/>
            </a:solidFill>
            <a:prstDash val="solid"/>
            <a:headEnd type="triangle" w="lg" len="lg"/>
            <a:tailEnd type="none" w="lg" len="lg"/>
          </a:ln>
        </p:spPr>
      </p:sp>
      <p:sp>
        <p:nvSpPr>
          <p:cNvPr id="368738" name="Text Box 98"/>
          <p:cNvSpPr txBox="1"/>
          <p:nvPr/>
        </p:nvSpPr>
        <p:spPr>
          <a:xfrm>
            <a:off x="8304213" y="3746500"/>
            <a:ext cx="868362" cy="3984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r>
              <a:rPr lang="en-US" altLang="zh-CN" sz="2800" b="1" dirty="0">
                <a:latin typeface="Comic Sans MS" panose="030F0702030302020204" pitchFamily="66" charset="0"/>
              </a:rPr>
              <a:t>……</a:t>
            </a:r>
            <a:endParaRPr lang="en-US" altLang="zh-CN" sz="2800" b="1" dirty="0">
              <a:latin typeface="Comic Sans MS" panose="030F0702030302020204" pitchFamily="66" charset="0"/>
            </a:endParaRPr>
          </a:p>
        </p:txBody>
      </p:sp>
      <p:sp>
        <p:nvSpPr>
          <p:cNvPr id="368747" name="Line 107"/>
          <p:cNvSpPr/>
          <p:nvPr/>
        </p:nvSpPr>
        <p:spPr>
          <a:xfrm flipH="1">
            <a:off x="1182688" y="2200275"/>
            <a:ext cx="7100887" cy="14288"/>
          </a:xfrm>
          <a:prstGeom prst="line">
            <a:avLst/>
          </a:prstGeom>
          <a:ln w="38100" cap="flat" cmpd="sng">
            <a:solidFill>
              <a:srgbClr val="007033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368743" name="Line 103"/>
          <p:cNvSpPr/>
          <p:nvPr/>
        </p:nvSpPr>
        <p:spPr>
          <a:xfrm flipH="1">
            <a:off x="1198563" y="4870450"/>
            <a:ext cx="7188200" cy="3175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368744" name="Line 104"/>
          <p:cNvSpPr/>
          <p:nvPr/>
        </p:nvSpPr>
        <p:spPr>
          <a:xfrm>
            <a:off x="2168525" y="4330700"/>
            <a:ext cx="0" cy="541338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triangle" w="lg" len="lg"/>
            <a:tailEnd type="triangle" w="lg" len="lg"/>
          </a:ln>
        </p:spPr>
      </p:sp>
      <p:sp>
        <p:nvSpPr>
          <p:cNvPr id="368745" name="Line 105"/>
          <p:cNvSpPr/>
          <p:nvPr/>
        </p:nvSpPr>
        <p:spPr>
          <a:xfrm>
            <a:off x="5513388" y="4319588"/>
            <a:ext cx="28575" cy="554037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triangle" w="lg" len="lg"/>
            <a:tailEnd type="triangle" w="lg" len="lg"/>
          </a:ln>
        </p:spPr>
      </p:sp>
      <p:sp>
        <p:nvSpPr>
          <p:cNvPr id="368750" name="Line 110"/>
          <p:cNvSpPr/>
          <p:nvPr/>
        </p:nvSpPr>
        <p:spPr>
          <a:xfrm>
            <a:off x="3770313" y="4319588"/>
            <a:ext cx="0" cy="534987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triangle" w="lg" len="lg"/>
            <a:tailEnd type="triangle" w="lg" len="lg"/>
          </a:ln>
        </p:spPr>
      </p:sp>
      <p:sp>
        <p:nvSpPr>
          <p:cNvPr id="368754" name="Text Box 114"/>
          <p:cNvSpPr txBox="1"/>
          <p:nvPr/>
        </p:nvSpPr>
        <p:spPr>
          <a:xfrm>
            <a:off x="6575425" y="3768725"/>
            <a:ext cx="1254125" cy="531813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1"/>
          <a:lstStyle/>
          <a:p>
            <a:r>
              <a:rPr lang="zh-CN" altLang="en-US" sz="2400" b="1" dirty="0">
                <a:latin typeface="Comic Sans MS" panose="030F0702030302020204" pitchFamily="66" charset="0"/>
              </a:rPr>
              <a:t>主模块</a:t>
            </a:r>
            <a:r>
              <a:rPr lang="en-US" altLang="zh-CN" sz="2400" b="1" dirty="0">
                <a:latin typeface="Comic Sans MS" panose="030F0702030302020204" pitchFamily="66" charset="0"/>
              </a:rPr>
              <a:t>4</a:t>
            </a:r>
            <a:endParaRPr lang="en-US" altLang="zh-CN" sz="2400" b="1" dirty="0">
              <a:latin typeface="Comic Sans MS" panose="030F0702030302020204" pitchFamily="66" charset="0"/>
            </a:endParaRPr>
          </a:p>
        </p:txBody>
      </p:sp>
      <p:sp>
        <p:nvSpPr>
          <p:cNvPr id="368756" name="Line 116"/>
          <p:cNvSpPr/>
          <p:nvPr/>
        </p:nvSpPr>
        <p:spPr>
          <a:xfrm>
            <a:off x="7240588" y="4305300"/>
            <a:ext cx="28575" cy="554038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triangle" w="lg" len="lg"/>
            <a:tailEnd type="triangle" w="lg" len="lg"/>
          </a:ln>
        </p:spPr>
      </p:sp>
      <p:sp>
        <p:nvSpPr>
          <p:cNvPr id="368748" name="Line 108"/>
          <p:cNvSpPr/>
          <p:nvPr/>
        </p:nvSpPr>
        <p:spPr>
          <a:xfrm flipV="1">
            <a:off x="1195388" y="2565400"/>
            <a:ext cx="989012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lg" len="lg"/>
            <a:tailEnd type="none" w="lg" len="lg"/>
          </a:ln>
        </p:spPr>
      </p:sp>
      <p:sp>
        <p:nvSpPr>
          <p:cNvPr id="368749" name="Line 109"/>
          <p:cNvSpPr/>
          <p:nvPr/>
        </p:nvSpPr>
        <p:spPr>
          <a:xfrm flipV="1">
            <a:off x="2579688" y="2547938"/>
            <a:ext cx="3175" cy="1211262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368758" name="Line 118"/>
          <p:cNvSpPr/>
          <p:nvPr/>
        </p:nvSpPr>
        <p:spPr>
          <a:xfrm flipV="1">
            <a:off x="2189163" y="2547938"/>
            <a:ext cx="3175" cy="1211262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triangle" w="lg" len="lg"/>
            <a:tailEnd type="none" w="med" len="med"/>
          </a:ln>
        </p:spPr>
      </p:sp>
      <p:sp>
        <p:nvSpPr>
          <p:cNvPr id="368759" name="Line 119"/>
          <p:cNvSpPr/>
          <p:nvPr/>
        </p:nvSpPr>
        <p:spPr>
          <a:xfrm flipV="1">
            <a:off x="2589213" y="2562225"/>
            <a:ext cx="2933700" cy="317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lg" len="lg"/>
            <a:tailEnd type="none" w="lg" len="lg"/>
          </a:ln>
        </p:spPr>
      </p:sp>
      <p:sp>
        <p:nvSpPr>
          <p:cNvPr id="368760" name="Line 120"/>
          <p:cNvSpPr/>
          <p:nvPr/>
        </p:nvSpPr>
        <p:spPr>
          <a:xfrm flipV="1">
            <a:off x="5976938" y="2581275"/>
            <a:ext cx="3175" cy="1211263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368761" name="Line 121"/>
          <p:cNvSpPr/>
          <p:nvPr/>
        </p:nvSpPr>
        <p:spPr>
          <a:xfrm flipV="1">
            <a:off x="5541963" y="2547938"/>
            <a:ext cx="3175" cy="1211262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triangle" w="lg" len="lg"/>
            <a:tailEnd type="none" w="med" len="med"/>
          </a:ln>
        </p:spPr>
      </p:sp>
      <p:sp>
        <p:nvSpPr>
          <p:cNvPr id="368762" name="Line 122"/>
          <p:cNvSpPr/>
          <p:nvPr/>
        </p:nvSpPr>
        <p:spPr>
          <a:xfrm flipV="1">
            <a:off x="5984875" y="2570163"/>
            <a:ext cx="2266950" cy="17462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lg" len="lg"/>
            <a:tailEnd type="none" w="lg" len="lg"/>
          </a:ln>
        </p:spPr>
      </p:sp>
      <p:sp>
        <p:nvSpPr>
          <p:cNvPr id="368766" name="Line 126"/>
          <p:cNvSpPr/>
          <p:nvPr/>
        </p:nvSpPr>
        <p:spPr>
          <a:xfrm flipV="1">
            <a:off x="4187825" y="3281363"/>
            <a:ext cx="3175" cy="50482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368767" name="Line 127"/>
          <p:cNvSpPr/>
          <p:nvPr/>
        </p:nvSpPr>
        <p:spPr>
          <a:xfrm flipV="1">
            <a:off x="3797300" y="3281363"/>
            <a:ext cx="3175" cy="50482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triangle" w="lg" len="lg"/>
            <a:tailEnd type="none" w="med" len="med"/>
          </a:ln>
        </p:spPr>
      </p:sp>
      <p:sp>
        <p:nvSpPr>
          <p:cNvPr id="368768" name="Line 128"/>
          <p:cNvSpPr/>
          <p:nvPr/>
        </p:nvSpPr>
        <p:spPr>
          <a:xfrm flipV="1">
            <a:off x="4197350" y="3287713"/>
            <a:ext cx="2933700" cy="1587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lg" len="lg"/>
            <a:tailEnd type="none" w="lg" len="lg"/>
          </a:ln>
        </p:spPr>
      </p:sp>
      <p:sp>
        <p:nvSpPr>
          <p:cNvPr id="368769" name="Line 129"/>
          <p:cNvSpPr/>
          <p:nvPr/>
        </p:nvSpPr>
        <p:spPr>
          <a:xfrm flipV="1">
            <a:off x="7585075" y="3295650"/>
            <a:ext cx="3175" cy="50482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368770" name="Line 130"/>
          <p:cNvSpPr/>
          <p:nvPr/>
        </p:nvSpPr>
        <p:spPr>
          <a:xfrm flipV="1">
            <a:off x="7150100" y="3281363"/>
            <a:ext cx="3175" cy="50482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triangle" w="lg" len="lg"/>
            <a:tailEnd type="none" w="med" len="med"/>
          </a:ln>
        </p:spPr>
      </p:sp>
      <p:sp>
        <p:nvSpPr>
          <p:cNvPr id="368771" name="Line 131"/>
          <p:cNvSpPr/>
          <p:nvPr/>
        </p:nvSpPr>
        <p:spPr>
          <a:xfrm flipV="1">
            <a:off x="7593013" y="3297238"/>
            <a:ext cx="69850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lg" len="lg"/>
            <a:tailEnd type="none" w="lg" len="lg"/>
          </a:ln>
        </p:spPr>
      </p:sp>
      <p:sp>
        <p:nvSpPr>
          <p:cNvPr id="368772" name="Line 132"/>
          <p:cNvSpPr/>
          <p:nvPr/>
        </p:nvSpPr>
        <p:spPr>
          <a:xfrm>
            <a:off x="5214938" y="2228850"/>
            <a:ext cx="0" cy="1543050"/>
          </a:xfrm>
          <a:prstGeom prst="line">
            <a:avLst/>
          </a:prstGeom>
          <a:ln w="38100" cap="flat" cmpd="sng">
            <a:solidFill>
              <a:srgbClr val="007033"/>
            </a:solidFill>
            <a:prstDash val="solid"/>
            <a:headEnd type="triangle" w="lg" len="lg"/>
            <a:tailEnd type="none" w="lg" len="lg"/>
          </a:ln>
        </p:spPr>
      </p:sp>
      <p:sp>
        <p:nvSpPr>
          <p:cNvPr id="368773" name="Line 133"/>
          <p:cNvSpPr/>
          <p:nvPr/>
        </p:nvSpPr>
        <p:spPr>
          <a:xfrm>
            <a:off x="1235075" y="3297238"/>
            <a:ext cx="2557463" cy="14287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lg" len="lg"/>
            <a:tailEnd type="none" w="lg" len="lg"/>
          </a:ln>
        </p:spPr>
      </p:sp>
      <p:sp>
        <p:nvSpPr>
          <p:cNvPr id="368774" name="Rectangle 134"/>
          <p:cNvSpPr/>
          <p:nvPr/>
        </p:nvSpPr>
        <p:spPr>
          <a:xfrm>
            <a:off x="7645400" y="2251075"/>
            <a:ext cx="1162050" cy="2762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 dirty="0">
                <a:latin typeface="Comic Sans MS" panose="030F0702030302020204" pitchFamily="66" charset="0"/>
              </a:rPr>
              <a:t>到下一设备</a:t>
            </a:r>
            <a:endParaRPr lang="zh-CN" altLang="en-US" b="1" dirty="0">
              <a:latin typeface="Comic Sans MS" panose="030F0702030302020204" pitchFamily="66" charset="0"/>
            </a:endParaRPr>
          </a:p>
        </p:txBody>
      </p:sp>
      <p:sp>
        <p:nvSpPr>
          <p:cNvPr id="368775" name="Line 135"/>
          <p:cNvSpPr/>
          <p:nvPr/>
        </p:nvSpPr>
        <p:spPr>
          <a:xfrm flipH="1">
            <a:off x="1182688" y="2927350"/>
            <a:ext cx="7100887" cy="14288"/>
          </a:xfrm>
          <a:prstGeom prst="line">
            <a:avLst/>
          </a:prstGeom>
          <a:ln w="38100" cap="flat" cmpd="sng">
            <a:solidFill>
              <a:srgbClr val="007033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368776" name="Line 136"/>
          <p:cNvSpPr/>
          <p:nvPr/>
        </p:nvSpPr>
        <p:spPr>
          <a:xfrm>
            <a:off x="3402013" y="2970213"/>
            <a:ext cx="0" cy="801687"/>
          </a:xfrm>
          <a:prstGeom prst="line">
            <a:avLst/>
          </a:prstGeom>
          <a:ln w="38100" cap="flat" cmpd="sng">
            <a:solidFill>
              <a:srgbClr val="007033"/>
            </a:solidFill>
            <a:prstDash val="solid"/>
            <a:headEnd type="triangle" w="lg" len="lg"/>
            <a:tailEnd type="none" w="lg" len="lg"/>
          </a:ln>
        </p:spPr>
      </p:sp>
      <p:sp>
        <p:nvSpPr>
          <p:cNvPr id="368777" name="Line 137"/>
          <p:cNvSpPr/>
          <p:nvPr/>
        </p:nvSpPr>
        <p:spPr>
          <a:xfrm>
            <a:off x="6754813" y="2970213"/>
            <a:ext cx="0" cy="801687"/>
          </a:xfrm>
          <a:prstGeom prst="line">
            <a:avLst/>
          </a:prstGeom>
          <a:ln w="38100" cap="flat" cmpd="sng">
            <a:solidFill>
              <a:srgbClr val="007033"/>
            </a:solidFill>
            <a:prstDash val="solid"/>
            <a:headEnd type="triangle" w="lg" len="lg"/>
            <a:tailEnd type="none" w="lg" len="lg"/>
          </a:ln>
        </p:spPr>
      </p:sp>
      <p:sp>
        <p:nvSpPr>
          <p:cNvPr id="368782" name="Text Box 142"/>
          <p:cNvSpPr txBox="1"/>
          <p:nvPr/>
        </p:nvSpPr>
        <p:spPr>
          <a:xfrm>
            <a:off x="1598613" y="3833813"/>
            <a:ext cx="1152525" cy="546100"/>
          </a:xfrm>
          <a:prstGeom prst="rect">
            <a:avLst/>
          </a:prstGeom>
          <a:solidFill>
            <a:srgbClr val="FF9966">
              <a:alpha val="38823"/>
            </a:srgbClr>
          </a:solidFill>
          <a:ln w="2857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1"/>
          <a:lstStyle/>
          <a:p>
            <a:endParaRPr lang="zh-CN" altLang="zh-CN" sz="2400" b="1" dirty="0">
              <a:latin typeface="Comic Sans MS" panose="030F0702030302020204" pitchFamily="66" charset="0"/>
            </a:endParaRPr>
          </a:p>
        </p:txBody>
      </p:sp>
      <p:sp>
        <p:nvSpPr>
          <p:cNvPr id="368783" name="Text Box 143"/>
          <p:cNvSpPr txBox="1"/>
          <p:nvPr/>
        </p:nvSpPr>
        <p:spPr>
          <a:xfrm>
            <a:off x="3143250" y="3857625"/>
            <a:ext cx="1225550" cy="503238"/>
          </a:xfrm>
          <a:prstGeom prst="rect">
            <a:avLst/>
          </a:prstGeom>
          <a:solidFill>
            <a:srgbClr val="66CCFF">
              <a:alpha val="23137"/>
            </a:srgbClr>
          </a:solidFill>
          <a:ln w="28575" cap="flat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1"/>
          <a:lstStyle/>
          <a:p>
            <a:endParaRPr lang="zh-CN" altLang="zh-CN" sz="2400" b="1" dirty="0">
              <a:latin typeface="Comic Sans MS" panose="030F0702030302020204" pitchFamily="66" charset="0"/>
            </a:endParaRPr>
          </a:p>
        </p:txBody>
      </p:sp>
      <p:sp>
        <p:nvSpPr>
          <p:cNvPr id="368784" name="Text Box 144"/>
          <p:cNvSpPr txBox="1"/>
          <p:nvPr/>
        </p:nvSpPr>
        <p:spPr>
          <a:xfrm>
            <a:off x="4819650" y="3824288"/>
            <a:ext cx="1254125" cy="531812"/>
          </a:xfrm>
          <a:prstGeom prst="rect">
            <a:avLst/>
          </a:prstGeom>
          <a:solidFill>
            <a:srgbClr val="FF9966">
              <a:alpha val="38823"/>
            </a:srgbClr>
          </a:solidFill>
          <a:ln w="2857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1"/>
          <a:lstStyle/>
          <a:p>
            <a:endParaRPr lang="zh-CN" altLang="zh-CN" sz="2400" b="1" dirty="0">
              <a:latin typeface="Comic Sans MS" panose="030F0702030302020204" pitchFamily="66" charset="0"/>
            </a:endParaRPr>
          </a:p>
        </p:txBody>
      </p:sp>
      <p:sp>
        <p:nvSpPr>
          <p:cNvPr id="368785" name="Text Box 145"/>
          <p:cNvSpPr txBox="1"/>
          <p:nvPr/>
        </p:nvSpPr>
        <p:spPr>
          <a:xfrm>
            <a:off x="6577013" y="3810000"/>
            <a:ext cx="1254125" cy="531813"/>
          </a:xfrm>
          <a:prstGeom prst="rect">
            <a:avLst/>
          </a:prstGeom>
          <a:solidFill>
            <a:srgbClr val="66CCFF">
              <a:alpha val="23137"/>
            </a:srgbClr>
          </a:solidFill>
          <a:ln w="28575" cap="flat" cmpd="sng">
            <a:solidFill>
              <a:srgbClr val="66CC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1"/>
          <a:lstStyle/>
          <a:p>
            <a:endParaRPr lang="zh-CN" altLang="zh-CN" sz="2400" b="1" dirty="0">
              <a:latin typeface="Comic Sans MS" panose="030F0702030302020204" pitchFamily="66" charset="0"/>
            </a:endParaRPr>
          </a:p>
        </p:txBody>
      </p:sp>
      <p:sp>
        <p:nvSpPr>
          <p:cNvPr id="368786" name="Text Box 146"/>
          <p:cNvSpPr txBox="1"/>
          <p:nvPr/>
        </p:nvSpPr>
        <p:spPr>
          <a:xfrm>
            <a:off x="1152525" y="5653088"/>
            <a:ext cx="7458075" cy="5953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sz="3200" b="1" dirty="0">
                <a:latin typeface="Comic Sans MS" panose="030F0702030302020204" pitchFamily="66" charset="0"/>
              </a:rPr>
              <a:t>综合了前两种仲裁方式的优点和缺点</a:t>
            </a:r>
            <a:endParaRPr lang="zh-CN" altLang="en-US" sz="3200" b="1" dirty="0">
              <a:latin typeface="Comic Sans MS" panose="030F0702030302020204" pitchFamily="66" charset="0"/>
            </a:endParaRPr>
          </a:p>
        </p:txBody>
      </p:sp>
      <p:sp>
        <p:nvSpPr>
          <p:cNvPr id="45" name="左箭头 44">
            <a:hlinkClick r:id="rId1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47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48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8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8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8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68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68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8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8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68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6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68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8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68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68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68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68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68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68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68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68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68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68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68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68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68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68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68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68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68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68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68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68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6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68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68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368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68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368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368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0"/>
                            </p:stCondLst>
                            <p:childTnLst>
                              <p:par>
                                <p:cTn id="1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368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368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368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04" grpId="0"/>
      <p:bldP spid="368729" grpId="0" animBg="1"/>
      <p:bldP spid="368730" grpId="0" animBg="1"/>
      <p:bldP spid="368731" grpId="0" animBg="1"/>
      <p:bldP spid="368732" grpId="0"/>
      <p:bldP spid="368733" grpId="0"/>
      <p:bldP spid="368734" grpId="0"/>
      <p:bldP spid="368735" grpId="0" animBg="1"/>
      <p:bldP spid="368738" grpId="0"/>
      <p:bldP spid="368754" grpId="0" animBg="1"/>
      <p:bldP spid="368774" grpId="0"/>
      <p:bldP spid="368782" grpId="0" animBg="1"/>
      <p:bldP spid="368783" grpId="0" animBg="1"/>
      <p:bldP spid="368784" grpId="0" animBg="1"/>
      <p:bldP spid="368785" grpId="0" animBg="1"/>
      <p:bldP spid="36878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algn="ctr"/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总线操作与时序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5632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914400"/>
            <a:ext cx="8458200" cy="5943600"/>
          </a:xfrm>
        </p:spPr>
        <p:txBody>
          <a:bodyPr vert="horz" wrap="square" lIns="0" tIns="0" rIns="0" bIns="0" numCol="1" anchor="t" anchorCtr="0" compatLnSpc="1"/>
          <a:lstStyle/>
          <a:p>
            <a:pPr marL="0" indent="0" eaLnBrk="1" hangingPunct="1">
              <a:spcBef>
                <a:spcPts val="1200"/>
              </a:spcBef>
              <a:buNone/>
            </a:pPr>
            <a:r>
              <a:rPr lang="en-US" altLang="zh-CN" sz="3600" dirty="0">
                <a:solidFill>
                  <a:srgbClr val="002060"/>
                </a:solidFill>
              </a:rPr>
              <a:t>1</a:t>
            </a:r>
            <a:r>
              <a:rPr lang="zh-CN" altLang="en-US" sz="3600" dirty="0">
                <a:solidFill>
                  <a:srgbClr val="002060"/>
                </a:solidFill>
              </a:rPr>
              <a:t>、总线操作</a:t>
            </a:r>
            <a:endParaRPr lang="en-US" altLang="zh-CN" sz="3600" dirty="0">
              <a:solidFill>
                <a:srgbClr val="002060"/>
              </a:solidFill>
            </a:endParaRPr>
          </a:p>
          <a:p>
            <a:pPr marL="0" indent="0" eaLnBrk="1" hangingPunct="1">
              <a:spcBef>
                <a:spcPts val="1200"/>
              </a:spcBef>
              <a:buNone/>
            </a:pPr>
            <a:r>
              <a:rPr lang="en-US" altLang="zh-CN" sz="3600" dirty="0">
                <a:solidFill>
                  <a:srgbClr val="002060"/>
                </a:solidFill>
              </a:rPr>
              <a:t>2</a:t>
            </a:r>
            <a:r>
              <a:rPr lang="zh-CN" altLang="en-US" sz="3600" dirty="0">
                <a:solidFill>
                  <a:srgbClr val="002060"/>
                </a:solidFill>
              </a:rPr>
              <a:t>、总线周期</a:t>
            </a:r>
            <a:endParaRPr lang="en-US" altLang="zh-CN" sz="3600" dirty="0">
              <a:solidFill>
                <a:srgbClr val="002060"/>
              </a:solidFill>
            </a:endParaRPr>
          </a:p>
          <a:p>
            <a:pPr algn="ctr" eaLnBrk="1" hangingPunct="1">
              <a:spcBef>
                <a:spcPts val="1200"/>
              </a:spcBef>
              <a:buNone/>
            </a:pPr>
            <a:r>
              <a:rPr lang="zh-CN" altLang="en-US" sz="2400" dirty="0"/>
              <a:t>如存储器读</a:t>
            </a:r>
            <a:r>
              <a:rPr lang="en-US" altLang="zh-CN" sz="2400" dirty="0"/>
              <a:t>/</a:t>
            </a:r>
            <a:r>
              <a:rPr lang="zh-CN" altLang="en-US" sz="2400" dirty="0"/>
              <a:t>写周期、</a:t>
            </a:r>
            <a:r>
              <a:rPr lang="en-US" altLang="zh-CN" sz="2400" dirty="0"/>
              <a:t>I/O</a:t>
            </a:r>
            <a:r>
              <a:rPr lang="zh-CN" altLang="en-US" sz="2400" dirty="0"/>
              <a:t>口读</a:t>
            </a:r>
            <a:r>
              <a:rPr lang="en-US" altLang="zh-CN" sz="2400" dirty="0"/>
              <a:t>/</a:t>
            </a:r>
            <a:r>
              <a:rPr lang="zh-CN" altLang="en-US" sz="2400" dirty="0"/>
              <a:t>写周期、</a:t>
            </a:r>
            <a:r>
              <a:rPr lang="en-US" altLang="zh-CN" sz="2400" dirty="0"/>
              <a:t>DMA</a:t>
            </a:r>
            <a:r>
              <a:rPr lang="zh-CN" altLang="en-US" sz="2400" dirty="0"/>
              <a:t>周期、中断周期</a:t>
            </a:r>
            <a:endParaRPr lang="zh-CN" altLang="en-US" dirty="0"/>
          </a:p>
          <a:p>
            <a:pPr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</a:rPr>
              <a:t>多</a:t>
            </a:r>
            <a:r>
              <a:rPr lang="zh-CN" altLang="en-US" sz="2400" dirty="0">
                <a:solidFill>
                  <a:srgbClr val="C00000"/>
                </a:solidFill>
                <a:hlinkClick r:id="rId1" action="ppaction://hlinksldjump"/>
              </a:rPr>
              <a:t>主控制器</a:t>
            </a:r>
            <a:r>
              <a:rPr lang="zh-CN" altLang="en-US" sz="2400" dirty="0"/>
              <a:t>系统的总线操作周期一般分为四个阶段</a:t>
            </a:r>
            <a:r>
              <a:rPr lang="zh-CN" altLang="en-US" sz="2400" dirty="0">
                <a:solidFill>
                  <a:schemeClr val="accent2"/>
                </a:solidFill>
              </a:rPr>
              <a:t>：</a:t>
            </a:r>
            <a:r>
              <a:rPr lang="zh-CN" altLang="en-US" sz="2400" dirty="0"/>
              <a:t>总线请求及仲裁阶段、寻址阶段、传数阶段和结束阶段</a:t>
            </a:r>
            <a:endParaRPr lang="zh-CN" altLang="en-US" sz="2400" dirty="0"/>
          </a:p>
          <a:p>
            <a:pPr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</a:rPr>
              <a:t>单主控制器</a:t>
            </a:r>
            <a:r>
              <a:rPr lang="zh-CN" altLang="en-US" sz="2400" dirty="0"/>
              <a:t>系统的总线操作周期一般只需要寻址和传数两个阶段</a:t>
            </a:r>
            <a:endParaRPr lang="en-US" altLang="zh-CN" sz="2400" dirty="0"/>
          </a:p>
          <a:p>
            <a:pPr marL="0" indent="0" eaLnBrk="1" hangingPunct="1">
              <a:spcBef>
                <a:spcPts val="1200"/>
              </a:spcBef>
              <a:buNone/>
            </a:pPr>
            <a:r>
              <a:rPr lang="en-US" altLang="zh-CN" sz="3600" dirty="0">
                <a:solidFill>
                  <a:srgbClr val="002060"/>
                </a:solidFill>
              </a:rPr>
              <a:t>3</a:t>
            </a:r>
            <a:r>
              <a:rPr lang="zh-CN" altLang="en-US" sz="3600" dirty="0">
                <a:solidFill>
                  <a:srgbClr val="002060"/>
                </a:solidFill>
              </a:rPr>
              <a:t>、总线时序</a:t>
            </a:r>
            <a:endParaRPr lang="en-US" altLang="zh-CN" sz="3600" dirty="0">
              <a:solidFill>
                <a:srgbClr val="002060"/>
              </a:solidFill>
            </a:endParaRPr>
          </a:p>
          <a:p>
            <a:pPr lvl="1" eaLnBrk="1" hangingPunct="1">
              <a:spcBef>
                <a:spcPts val="1800"/>
              </a:spcBef>
            </a:pPr>
            <a:r>
              <a:rPr lang="zh-CN" altLang="en-US" sz="2400" dirty="0">
                <a:solidFill>
                  <a:srgbClr val="FF0000"/>
                </a:solidFill>
                <a:hlinkClick r:id="rId2" action="ppaction://hlinksldjump"/>
              </a:rPr>
              <a:t>同步</a:t>
            </a:r>
            <a:r>
              <a:rPr lang="zh-CN" altLang="en-US" sz="2400" dirty="0"/>
              <a:t>：所有设备采用统一时钟信号进行收发定时</a:t>
            </a:r>
            <a:endParaRPr lang="zh-CN" altLang="en-US" sz="2400" dirty="0"/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dirty="0">
                <a:solidFill>
                  <a:srgbClr val="FF0000"/>
                </a:solidFill>
                <a:hlinkClick r:id="rId3" action="ppaction://hlinksldjump"/>
              </a:rPr>
              <a:t>异步</a:t>
            </a:r>
            <a:r>
              <a:rPr lang="zh-CN" altLang="en-US" sz="2400" dirty="0"/>
              <a:t>：依靠握手</a:t>
            </a:r>
            <a:r>
              <a:rPr lang="en-US" altLang="en-US" sz="2400" dirty="0"/>
              <a:t>(handshake)</a:t>
            </a:r>
            <a:r>
              <a:rPr lang="zh-CN" altLang="en-US" sz="2400" dirty="0"/>
              <a:t>信号实现收发控制</a:t>
            </a:r>
            <a:endParaRPr lang="zh-CN" altLang="en-US" sz="2400" dirty="0"/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dirty="0">
                <a:solidFill>
                  <a:srgbClr val="FF0000"/>
                </a:solidFill>
                <a:hlinkClick r:id="rId4" action="ppaction://hlinksldjump"/>
              </a:rPr>
              <a:t>半同步</a:t>
            </a:r>
            <a:r>
              <a:rPr lang="zh-CN" altLang="en-US" sz="2400" dirty="0"/>
              <a:t>：具有同步总线的高速和异步总线的适应性</a:t>
            </a:r>
            <a:endParaRPr lang="zh-CN" altLang="en-US" sz="2400" dirty="0"/>
          </a:p>
          <a:p>
            <a:pPr eaLnBrk="1" hangingPunct="1">
              <a:spcBef>
                <a:spcPts val="1200"/>
              </a:spcBef>
              <a:buNone/>
            </a:pP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429000" y="1000125"/>
            <a:ext cx="51054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通过总线进行信息交换的过程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29000" y="1671638"/>
            <a:ext cx="54864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总线设备完成一次完整信息交换的时间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81400" y="4343400"/>
            <a:ext cx="5105400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mic Sans MS" panose="030F0702030302020204" pitchFamily="66" charset="0"/>
                <a:ea typeface="华文楷体" panose="02010600040101010101" pitchFamily="2" charset="-122"/>
                <a:cs typeface="+mn-cs"/>
              </a:rPr>
              <a:t>  总线事件的协调方式，目的是实现可靠的寻址和数据传送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左箭头 7">
            <a:hlinkClick r:id="rId5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0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6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6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63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63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4" grpId="0" build="p"/>
      <p:bldP spid="5" grpId="0"/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总线主控制器的作用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57347" name="内容占位符 2"/>
          <p:cNvSpPr>
            <a:spLocks noGrp="1"/>
          </p:cNvSpPr>
          <p:nvPr>
            <p:ph idx="1"/>
          </p:nvPr>
        </p:nvSpPr>
        <p:spPr>
          <a:xfrm>
            <a:off x="990600" y="1066800"/>
            <a:ext cx="7543800" cy="5562600"/>
          </a:xfrm>
        </p:spPr>
        <p:txBody>
          <a:bodyPr vert="horz" wrap="square" lIns="0" tIns="0" rIns="0" bIns="0" numCol="1" anchor="t" anchorCtr="0" compatLnSpc="1"/>
          <a:lstStyle/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ea1JpnChsDbPeriod"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总线系统的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资源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分配与管理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ea1JpnChsDbPeriod"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提供总线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定时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信号脉冲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ea1JpnChsDbPeriod"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负责总线使用权的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仲裁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900430" marR="0" lvl="0" indent="-90043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ea1JpnChsDbPeriod"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不同总线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协议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的转换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900430" marR="0" lvl="0" indent="-90043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ea1JpnChsDbPeriod"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不同总线间数据传输的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缓冲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5" name="左箭头 4">
            <a:hlinkClick r:id="rId1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7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同步并行总线时序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59396" name="Rectangle 3"/>
          <p:cNvSpPr>
            <a:spLocks noGrp="1"/>
          </p:cNvSpPr>
          <p:nvPr>
            <p:ph idx="1"/>
          </p:nvPr>
        </p:nvSpPr>
        <p:spPr>
          <a:xfrm>
            <a:off x="395288" y="692150"/>
            <a:ext cx="8229600" cy="3960813"/>
          </a:xfrm>
        </p:spPr>
        <p:txBody>
          <a:bodyPr vert="horz" wrap="square" lIns="0" tIns="0" rIns="0" bIns="0" anchor="t"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dirty="0">
                <a:solidFill>
                  <a:schemeClr val="accent2"/>
                </a:solidFill>
              </a:rPr>
              <a:t>1</a:t>
            </a:r>
            <a:r>
              <a:rPr lang="zh-CN" altLang="en-US" dirty="0">
                <a:solidFill>
                  <a:schemeClr val="accent2"/>
                </a:solidFill>
              </a:rPr>
              <a:t>、特点</a:t>
            </a:r>
            <a:endParaRPr lang="zh-CN" altLang="en-US" dirty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/>
              <a:t>系统使用</a:t>
            </a:r>
            <a:r>
              <a:rPr lang="zh-CN" altLang="en-US" sz="2400" dirty="0">
                <a:solidFill>
                  <a:srgbClr val="FF0000"/>
                </a:solidFill>
              </a:rPr>
              <a:t>同一时钟信号</a:t>
            </a:r>
            <a:r>
              <a:rPr lang="zh-CN" altLang="en-US" sz="2400" dirty="0"/>
              <a:t>控制各模块完成数据传输</a:t>
            </a:r>
            <a:endParaRPr lang="zh-CN" alt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/>
              <a:t>一般一次读写操作可在一个时钟周期内完成，时钟前、后沿分别指明总线操作周期的开始和结束</a:t>
            </a:r>
            <a:endParaRPr lang="zh-CN" alt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/>
              <a:t>地址、数据及读</a:t>
            </a:r>
            <a:r>
              <a:rPr lang="en-US" altLang="zh-CN" sz="2400" dirty="0"/>
              <a:t>/</a:t>
            </a:r>
            <a:r>
              <a:rPr lang="zh-CN" altLang="en-US" sz="2400" dirty="0"/>
              <a:t>写等控制信号可在时钟沿处改变</a:t>
            </a:r>
            <a:endParaRPr lang="zh-CN" altLang="en-US" sz="2400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dirty="0">
                <a:solidFill>
                  <a:schemeClr val="accent2"/>
                </a:solidFill>
              </a:rPr>
              <a:t>2</a:t>
            </a:r>
            <a:r>
              <a:rPr lang="zh-CN" altLang="en-US" dirty="0">
                <a:solidFill>
                  <a:schemeClr val="accent2"/>
                </a:solidFill>
              </a:rPr>
              <a:t>、优点</a:t>
            </a:r>
            <a:r>
              <a:rPr lang="zh-CN" altLang="en-US" dirty="0"/>
              <a:t>：</a:t>
            </a:r>
            <a:endParaRPr lang="en-US" altLang="zh-CN" dirty="0"/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sz="2400" dirty="0"/>
              <a:t>电路设计简单，总线带宽大，数据</a:t>
            </a:r>
            <a:r>
              <a:rPr lang="zh-CN" altLang="en-US" sz="2400" dirty="0">
                <a:solidFill>
                  <a:srgbClr val="FF0000"/>
                </a:solidFill>
              </a:rPr>
              <a:t>传输速率快</a:t>
            </a:r>
            <a:endParaRPr lang="zh-CN" altLang="en-US" dirty="0">
              <a:solidFill>
                <a:srgbClr val="FF0000"/>
              </a:solidFill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dirty="0">
                <a:solidFill>
                  <a:schemeClr val="accent2"/>
                </a:solidFill>
              </a:rPr>
              <a:t>3</a:t>
            </a:r>
            <a:r>
              <a:rPr lang="zh-CN" altLang="en-US" dirty="0">
                <a:solidFill>
                  <a:schemeClr val="accent2"/>
                </a:solidFill>
              </a:rPr>
              <a:t>、缺点：</a:t>
            </a:r>
            <a:endParaRPr lang="en-US" altLang="zh-CN" dirty="0">
              <a:solidFill>
                <a:schemeClr val="accent2"/>
              </a:solidFill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sz="2400" dirty="0"/>
              <a:t>时钟以最慢速设备为准，高速设备性能将受到影响</a:t>
            </a:r>
            <a:endParaRPr lang="zh-CN" altLang="en-US" sz="2400" dirty="0"/>
          </a:p>
        </p:txBody>
      </p:sp>
      <p:sp>
        <p:nvSpPr>
          <p:cNvPr id="63" name="左箭头 62">
            <a:hlinkClick r:id="rId1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6" name="Text Box 11"/>
          <p:cNvSpPr txBox="1"/>
          <p:nvPr/>
        </p:nvSpPr>
        <p:spPr>
          <a:xfrm>
            <a:off x="498475" y="4430713"/>
            <a:ext cx="1287463" cy="274637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/>
          <a:lstStyle/>
          <a:p>
            <a:r>
              <a:rPr lang="zh-CN" altLang="en-US" sz="2400" b="1" dirty="0">
                <a:latin typeface="Arial" panose="020B0604020202020204" pitchFamily="34" charset="0"/>
              </a:rPr>
              <a:t>同步时钟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127" name="Line 13"/>
          <p:cNvSpPr/>
          <p:nvPr/>
        </p:nvSpPr>
        <p:spPr>
          <a:xfrm>
            <a:off x="1824038" y="4540250"/>
            <a:ext cx="1304925" cy="31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8" name="Line 14"/>
          <p:cNvSpPr>
            <a:spLocks noChangeAspect="1"/>
          </p:cNvSpPr>
          <p:nvPr/>
        </p:nvSpPr>
        <p:spPr>
          <a:xfrm>
            <a:off x="3092450" y="4549775"/>
            <a:ext cx="185738" cy="1651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9" name="Line 15"/>
          <p:cNvSpPr>
            <a:spLocks noChangeAspect="1"/>
          </p:cNvSpPr>
          <p:nvPr/>
        </p:nvSpPr>
        <p:spPr>
          <a:xfrm>
            <a:off x="3305175" y="4718050"/>
            <a:ext cx="1277938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0" name="Line 16"/>
          <p:cNvSpPr>
            <a:spLocks noChangeAspect="1"/>
          </p:cNvSpPr>
          <p:nvPr/>
        </p:nvSpPr>
        <p:spPr>
          <a:xfrm flipV="1">
            <a:off x="4600575" y="4552950"/>
            <a:ext cx="185738" cy="1651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1" name="Line 17"/>
          <p:cNvSpPr/>
          <p:nvPr/>
        </p:nvSpPr>
        <p:spPr>
          <a:xfrm flipV="1">
            <a:off x="4813300" y="4560888"/>
            <a:ext cx="1490663" cy="31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2" name="Line 65"/>
          <p:cNvSpPr>
            <a:spLocks noChangeAspect="1"/>
          </p:cNvSpPr>
          <p:nvPr/>
        </p:nvSpPr>
        <p:spPr>
          <a:xfrm>
            <a:off x="4838700" y="5784850"/>
            <a:ext cx="165100" cy="144463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" name="Line 66"/>
          <p:cNvSpPr>
            <a:spLocks noChangeAspect="1"/>
          </p:cNvSpPr>
          <p:nvPr/>
        </p:nvSpPr>
        <p:spPr>
          <a:xfrm flipV="1">
            <a:off x="4832350" y="5646738"/>
            <a:ext cx="163513" cy="1428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" name="Line 67"/>
          <p:cNvSpPr/>
          <p:nvPr/>
        </p:nvSpPr>
        <p:spPr>
          <a:xfrm>
            <a:off x="4992688" y="5645150"/>
            <a:ext cx="1557337" cy="2222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2" name="Group 68"/>
          <p:cNvGrpSpPr/>
          <p:nvPr/>
        </p:nvGrpSpPr>
        <p:grpSpPr>
          <a:xfrm>
            <a:off x="6551613" y="5661025"/>
            <a:ext cx="201612" cy="279400"/>
            <a:chOff x="5412" y="8857"/>
            <a:chExt cx="119" cy="567"/>
          </a:xfrm>
        </p:grpSpPr>
        <p:sp>
          <p:nvSpPr>
            <p:cNvPr id="53313" name="Line 69"/>
            <p:cNvSpPr>
              <a:spLocks noChangeAspect="1"/>
            </p:cNvSpPr>
            <p:nvPr/>
          </p:nvSpPr>
          <p:spPr>
            <a:xfrm>
              <a:off x="5412" y="8857"/>
              <a:ext cx="119" cy="32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3314" name="Line 70"/>
            <p:cNvSpPr>
              <a:spLocks noChangeAspect="1"/>
            </p:cNvSpPr>
            <p:nvPr/>
          </p:nvSpPr>
          <p:spPr>
            <a:xfrm flipV="1">
              <a:off x="5414" y="9157"/>
              <a:ext cx="99" cy="267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38" name="Line 73"/>
          <p:cNvSpPr/>
          <p:nvPr/>
        </p:nvSpPr>
        <p:spPr>
          <a:xfrm>
            <a:off x="3200400" y="4214813"/>
            <a:ext cx="0" cy="2446337"/>
          </a:xfrm>
          <a:prstGeom prst="line">
            <a:avLst/>
          </a:prstGeom>
          <a:ln w="25400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139" name="Line 94"/>
          <p:cNvSpPr>
            <a:spLocks noChangeAspect="1"/>
          </p:cNvSpPr>
          <p:nvPr/>
        </p:nvSpPr>
        <p:spPr>
          <a:xfrm>
            <a:off x="6323013" y="4560888"/>
            <a:ext cx="185737" cy="1651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0" name="Line 95"/>
          <p:cNvSpPr>
            <a:spLocks noChangeAspect="1"/>
          </p:cNvSpPr>
          <p:nvPr/>
        </p:nvSpPr>
        <p:spPr>
          <a:xfrm>
            <a:off x="6535738" y="4730750"/>
            <a:ext cx="1277937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1" name="Line 96"/>
          <p:cNvSpPr>
            <a:spLocks noChangeAspect="1"/>
          </p:cNvSpPr>
          <p:nvPr/>
        </p:nvSpPr>
        <p:spPr>
          <a:xfrm flipV="1">
            <a:off x="7831138" y="4565650"/>
            <a:ext cx="185737" cy="1651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2" name="Line 97"/>
          <p:cNvSpPr/>
          <p:nvPr/>
        </p:nvSpPr>
        <p:spPr>
          <a:xfrm flipV="1">
            <a:off x="8043863" y="4567238"/>
            <a:ext cx="565150" cy="635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" name="Line 99"/>
          <p:cNvSpPr/>
          <p:nvPr/>
        </p:nvSpPr>
        <p:spPr>
          <a:xfrm>
            <a:off x="5000625" y="5926138"/>
            <a:ext cx="1570038" cy="31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" name="Line 101"/>
          <p:cNvSpPr/>
          <p:nvPr/>
        </p:nvSpPr>
        <p:spPr>
          <a:xfrm flipH="1">
            <a:off x="6369050" y="4346575"/>
            <a:ext cx="38100" cy="2420938"/>
          </a:xfrm>
          <a:prstGeom prst="line">
            <a:avLst/>
          </a:prstGeom>
          <a:ln w="25400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145" name="Line 102"/>
          <p:cNvSpPr/>
          <p:nvPr/>
        </p:nvSpPr>
        <p:spPr>
          <a:xfrm>
            <a:off x="4679950" y="4346575"/>
            <a:ext cx="38100" cy="2370138"/>
          </a:xfrm>
          <a:prstGeom prst="line">
            <a:avLst/>
          </a:prstGeom>
          <a:ln w="25400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146" name="Line 103"/>
          <p:cNvSpPr/>
          <p:nvPr/>
        </p:nvSpPr>
        <p:spPr>
          <a:xfrm>
            <a:off x="1820863" y="5045075"/>
            <a:ext cx="1504950" cy="127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7" name="Line 104"/>
          <p:cNvSpPr/>
          <p:nvPr/>
        </p:nvSpPr>
        <p:spPr>
          <a:xfrm flipV="1">
            <a:off x="1801813" y="5311775"/>
            <a:ext cx="1543050" cy="635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8" name="Line 105"/>
          <p:cNvSpPr>
            <a:spLocks noChangeAspect="1"/>
          </p:cNvSpPr>
          <p:nvPr/>
        </p:nvSpPr>
        <p:spPr>
          <a:xfrm>
            <a:off x="3321050" y="5051425"/>
            <a:ext cx="319088" cy="284163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9" name="Line 108"/>
          <p:cNvSpPr>
            <a:spLocks noChangeAspect="1"/>
          </p:cNvSpPr>
          <p:nvPr/>
        </p:nvSpPr>
        <p:spPr>
          <a:xfrm flipV="1">
            <a:off x="3324225" y="5065713"/>
            <a:ext cx="280988" cy="249237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0" name="Line 109"/>
          <p:cNvSpPr/>
          <p:nvPr/>
        </p:nvSpPr>
        <p:spPr>
          <a:xfrm flipV="1">
            <a:off x="3602038" y="5053013"/>
            <a:ext cx="2943225" cy="11112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1" name="Line 110"/>
          <p:cNvSpPr/>
          <p:nvPr/>
        </p:nvSpPr>
        <p:spPr>
          <a:xfrm flipV="1">
            <a:off x="3633788" y="5307013"/>
            <a:ext cx="2911475" cy="23812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2" name="Line 111"/>
          <p:cNvSpPr>
            <a:spLocks noChangeAspect="1"/>
          </p:cNvSpPr>
          <p:nvPr/>
        </p:nvSpPr>
        <p:spPr>
          <a:xfrm>
            <a:off x="6546850" y="5051425"/>
            <a:ext cx="319088" cy="284163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" name="Line 112"/>
          <p:cNvSpPr>
            <a:spLocks noChangeAspect="1"/>
          </p:cNvSpPr>
          <p:nvPr/>
        </p:nvSpPr>
        <p:spPr>
          <a:xfrm flipV="1">
            <a:off x="6550025" y="5065713"/>
            <a:ext cx="280988" cy="249237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4" name="Line 113"/>
          <p:cNvSpPr/>
          <p:nvPr/>
        </p:nvSpPr>
        <p:spPr>
          <a:xfrm flipV="1">
            <a:off x="3602038" y="5053013"/>
            <a:ext cx="2943225" cy="11112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5" name="Line 114"/>
          <p:cNvSpPr/>
          <p:nvPr/>
        </p:nvSpPr>
        <p:spPr>
          <a:xfrm>
            <a:off x="6865938" y="5330825"/>
            <a:ext cx="1812925" cy="1428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6" name="Line 115"/>
          <p:cNvSpPr/>
          <p:nvPr/>
        </p:nvSpPr>
        <p:spPr>
          <a:xfrm flipV="1">
            <a:off x="6834188" y="5059363"/>
            <a:ext cx="1800225" cy="4762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7" name="Line 116"/>
          <p:cNvSpPr/>
          <p:nvPr/>
        </p:nvSpPr>
        <p:spPr>
          <a:xfrm>
            <a:off x="3484563" y="5788025"/>
            <a:ext cx="1347787" cy="635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8" name="Oval 118"/>
          <p:cNvSpPr/>
          <p:nvPr/>
        </p:nvSpPr>
        <p:spPr>
          <a:xfrm>
            <a:off x="3187700" y="4926013"/>
            <a:ext cx="298450" cy="552450"/>
          </a:xfrm>
          <a:prstGeom prst="ellipse">
            <a:avLst/>
          </a:prstGeom>
          <a:solidFill>
            <a:srgbClr val="FF0000">
              <a:alpha val="61960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159" name="Oval 119"/>
          <p:cNvSpPr/>
          <p:nvPr/>
        </p:nvSpPr>
        <p:spPr>
          <a:xfrm>
            <a:off x="4692650" y="5529263"/>
            <a:ext cx="203200" cy="552450"/>
          </a:xfrm>
          <a:prstGeom prst="ellipse">
            <a:avLst/>
          </a:prstGeom>
          <a:solidFill>
            <a:srgbClr val="FF0000">
              <a:alpha val="61960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160" name="Line 120"/>
          <p:cNvSpPr/>
          <p:nvPr/>
        </p:nvSpPr>
        <p:spPr>
          <a:xfrm>
            <a:off x="1782763" y="6242050"/>
            <a:ext cx="1543050" cy="127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1" name="Line 121"/>
          <p:cNvSpPr/>
          <p:nvPr/>
        </p:nvSpPr>
        <p:spPr>
          <a:xfrm flipV="1">
            <a:off x="1782763" y="6508750"/>
            <a:ext cx="1562100" cy="635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2" name="Line 122"/>
          <p:cNvSpPr>
            <a:spLocks noChangeAspect="1"/>
          </p:cNvSpPr>
          <p:nvPr/>
        </p:nvSpPr>
        <p:spPr>
          <a:xfrm>
            <a:off x="3321050" y="6248400"/>
            <a:ext cx="319088" cy="284163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3" name="Line 123"/>
          <p:cNvSpPr>
            <a:spLocks noChangeAspect="1"/>
          </p:cNvSpPr>
          <p:nvPr/>
        </p:nvSpPr>
        <p:spPr>
          <a:xfrm flipV="1">
            <a:off x="3324225" y="6262688"/>
            <a:ext cx="280988" cy="249237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4" name="Line 124"/>
          <p:cNvSpPr/>
          <p:nvPr/>
        </p:nvSpPr>
        <p:spPr>
          <a:xfrm flipV="1">
            <a:off x="3602038" y="6249988"/>
            <a:ext cx="2943225" cy="11112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5" name="Line 125"/>
          <p:cNvSpPr/>
          <p:nvPr/>
        </p:nvSpPr>
        <p:spPr>
          <a:xfrm flipV="1">
            <a:off x="3633788" y="6503988"/>
            <a:ext cx="2911475" cy="23812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6" name="Line 126"/>
          <p:cNvSpPr/>
          <p:nvPr/>
        </p:nvSpPr>
        <p:spPr>
          <a:xfrm flipV="1">
            <a:off x="3602038" y="6249988"/>
            <a:ext cx="2943225" cy="11112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7" name="Line 127"/>
          <p:cNvSpPr>
            <a:spLocks noChangeAspect="1"/>
          </p:cNvSpPr>
          <p:nvPr/>
        </p:nvSpPr>
        <p:spPr>
          <a:xfrm>
            <a:off x="6546850" y="6229350"/>
            <a:ext cx="319088" cy="284163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8" name="Line 128"/>
          <p:cNvSpPr>
            <a:spLocks noChangeAspect="1"/>
          </p:cNvSpPr>
          <p:nvPr/>
        </p:nvSpPr>
        <p:spPr>
          <a:xfrm flipV="1">
            <a:off x="6550025" y="6243638"/>
            <a:ext cx="280988" cy="249237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9" name="Line 129"/>
          <p:cNvSpPr/>
          <p:nvPr/>
        </p:nvSpPr>
        <p:spPr>
          <a:xfrm>
            <a:off x="6865938" y="6508750"/>
            <a:ext cx="1812925" cy="1428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0" name="Line 130"/>
          <p:cNvSpPr/>
          <p:nvPr/>
        </p:nvSpPr>
        <p:spPr>
          <a:xfrm flipV="1">
            <a:off x="6834188" y="6237288"/>
            <a:ext cx="1800225" cy="4762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1" name="Line 131"/>
          <p:cNvSpPr/>
          <p:nvPr/>
        </p:nvSpPr>
        <p:spPr>
          <a:xfrm>
            <a:off x="6738938" y="5807075"/>
            <a:ext cx="1431925" cy="793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" name="Oval 132"/>
          <p:cNvSpPr/>
          <p:nvPr/>
        </p:nvSpPr>
        <p:spPr>
          <a:xfrm>
            <a:off x="3187700" y="6113463"/>
            <a:ext cx="298450" cy="552450"/>
          </a:xfrm>
          <a:prstGeom prst="ellipse">
            <a:avLst/>
          </a:prstGeom>
          <a:solidFill>
            <a:srgbClr val="FF0000">
              <a:alpha val="61960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173" name="Text Box 133"/>
          <p:cNvSpPr txBox="1"/>
          <p:nvPr/>
        </p:nvSpPr>
        <p:spPr>
          <a:xfrm>
            <a:off x="450850" y="5002213"/>
            <a:ext cx="1371600" cy="323850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/>
          <a:lstStyle/>
          <a:p>
            <a:r>
              <a:rPr lang="zh-CN" altLang="en-US" sz="2400" b="1" dirty="0">
                <a:latin typeface="Arial" panose="020B0604020202020204" pitchFamily="34" charset="0"/>
              </a:rPr>
              <a:t>地址信号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174" name="Text Box 134"/>
          <p:cNvSpPr txBox="1"/>
          <p:nvPr/>
        </p:nvSpPr>
        <p:spPr>
          <a:xfrm>
            <a:off x="450850" y="5630863"/>
            <a:ext cx="1371600" cy="333375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/>
          <a:lstStyle/>
          <a:p>
            <a:r>
              <a:rPr lang="zh-CN" altLang="en-US" sz="2400" b="1" dirty="0">
                <a:latin typeface="Arial" panose="020B0604020202020204" pitchFamily="34" charset="0"/>
              </a:rPr>
              <a:t>数据信号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175" name="Text Box 135"/>
          <p:cNvSpPr txBox="1"/>
          <p:nvPr/>
        </p:nvSpPr>
        <p:spPr>
          <a:xfrm>
            <a:off x="450850" y="6208713"/>
            <a:ext cx="1371600" cy="352425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/>
          <a:lstStyle/>
          <a:p>
            <a:r>
              <a:rPr lang="zh-CN" altLang="en-US" sz="2400" b="1" dirty="0">
                <a:latin typeface="Arial" panose="020B0604020202020204" pitchFamily="34" charset="0"/>
              </a:rPr>
              <a:t>控制信号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grpSp>
        <p:nvGrpSpPr>
          <p:cNvPr id="3" name="Group 136"/>
          <p:cNvGrpSpPr/>
          <p:nvPr/>
        </p:nvGrpSpPr>
        <p:grpSpPr>
          <a:xfrm>
            <a:off x="3325813" y="5661025"/>
            <a:ext cx="201612" cy="279400"/>
            <a:chOff x="5412" y="8857"/>
            <a:chExt cx="119" cy="567"/>
          </a:xfrm>
        </p:grpSpPr>
        <p:sp>
          <p:nvSpPr>
            <p:cNvPr id="53311" name="Line 137"/>
            <p:cNvSpPr>
              <a:spLocks noChangeAspect="1"/>
            </p:cNvSpPr>
            <p:nvPr/>
          </p:nvSpPr>
          <p:spPr>
            <a:xfrm>
              <a:off x="5412" y="8857"/>
              <a:ext cx="119" cy="32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3312" name="Line 138"/>
            <p:cNvSpPr>
              <a:spLocks noChangeAspect="1"/>
            </p:cNvSpPr>
            <p:nvPr/>
          </p:nvSpPr>
          <p:spPr>
            <a:xfrm flipV="1">
              <a:off x="5414" y="9157"/>
              <a:ext cx="99" cy="267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79" name="Line 139"/>
          <p:cNvSpPr/>
          <p:nvPr/>
        </p:nvSpPr>
        <p:spPr>
          <a:xfrm>
            <a:off x="1804988" y="5657850"/>
            <a:ext cx="1557337" cy="2222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0" name="Line 140"/>
          <p:cNvSpPr/>
          <p:nvPr/>
        </p:nvSpPr>
        <p:spPr>
          <a:xfrm>
            <a:off x="1812925" y="5938838"/>
            <a:ext cx="1570038" cy="31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" name="Line 141"/>
          <p:cNvSpPr>
            <a:spLocks noChangeAspect="1"/>
          </p:cNvSpPr>
          <p:nvPr/>
        </p:nvSpPr>
        <p:spPr>
          <a:xfrm>
            <a:off x="8166100" y="5835650"/>
            <a:ext cx="165100" cy="144463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2" name="Line 142"/>
          <p:cNvSpPr>
            <a:spLocks noChangeAspect="1"/>
          </p:cNvSpPr>
          <p:nvPr/>
        </p:nvSpPr>
        <p:spPr>
          <a:xfrm flipV="1">
            <a:off x="8159750" y="5659438"/>
            <a:ext cx="163513" cy="1428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3" name="Line 144"/>
          <p:cNvSpPr/>
          <p:nvPr/>
        </p:nvSpPr>
        <p:spPr>
          <a:xfrm flipV="1">
            <a:off x="8324850" y="5654675"/>
            <a:ext cx="338138" cy="31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4" name="Line 145"/>
          <p:cNvSpPr/>
          <p:nvPr/>
        </p:nvSpPr>
        <p:spPr>
          <a:xfrm>
            <a:off x="8332788" y="5976938"/>
            <a:ext cx="338137" cy="158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5" name="Text Box 147"/>
          <p:cNvSpPr txBox="1"/>
          <p:nvPr/>
        </p:nvSpPr>
        <p:spPr>
          <a:xfrm>
            <a:off x="3313113" y="5262563"/>
            <a:ext cx="803275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延时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9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9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93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6" grpId="0" build="p"/>
      <p:bldP spid="126" grpId="0"/>
      <p:bldP spid="158" grpId="0" animBg="1"/>
      <p:bldP spid="159" grpId="0" animBg="1"/>
      <p:bldP spid="172" grpId="0" animBg="1"/>
      <p:bldP spid="173" grpId="0"/>
      <p:bldP spid="174" grpId="0"/>
      <p:bldP spid="175" grpId="0"/>
      <p:bldP spid="18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异步并行总线时序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60420" name="Rectangle 3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2663825"/>
          </a:xfrm>
        </p:spPr>
        <p:txBody>
          <a:bodyPr vert="horz" wrap="square" lIns="0" tIns="0" rIns="0" bIns="0" anchor="t"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000099"/>
                </a:solidFill>
              </a:rPr>
              <a:t>1</a:t>
            </a:r>
            <a:r>
              <a:rPr lang="zh-CN" altLang="en-US" sz="2400" dirty="0">
                <a:solidFill>
                  <a:srgbClr val="000099"/>
                </a:solidFill>
              </a:rPr>
              <a:t>、特点：</a:t>
            </a:r>
            <a:r>
              <a:rPr lang="zh-CN" altLang="en-US" sz="2400" dirty="0"/>
              <a:t>系统中可以没有统一的时钟源，模块之间依靠各种</a:t>
            </a:r>
            <a:r>
              <a:rPr lang="zh-CN" altLang="en-US" sz="2400" dirty="0">
                <a:solidFill>
                  <a:srgbClr val="FF0000"/>
                </a:solidFill>
              </a:rPr>
              <a:t>联络（握手）</a:t>
            </a:r>
            <a:r>
              <a:rPr lang="zh-CN" altLang="en-US" sz="2400" dirty="0"/>
              <a:t>信号进行通信，以确定下一步的动作</a:t>
            </a:r>
            <a:endParaRPr lang="zh-CN" altLang="en-US" sz="2400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000099"/>
                </a:solidFill>
              </a:rPr>
              <a:t>2</a:t>
            </a:r>
            <a:r>
              <a:rPr lang="zh-CN" altLang="en-US" sz="2400" dirty="0">
                <a:solidFill>
                  <a:srgbClr val="000099"/>
                </a:solidFill>
              </a:rPr>
              <a:t>、优点：</a:t>
            </a:r>
            <a:r>
              <a:rPr lang="zh-CN" altLang="en-US" sz="2400" dirty="0"/>
              <a:t>全互锁方式</a:t>
            </a:r>
            <a:r>
              <a:rPr lang="zh-CN" altLang="en-US" sz="2400" dirty="0">
                <a:solidFill>
                  <a:srgbClr val="FF0000"/>
                </a:solidFill>
              </a:rPr>
              <a:t>可靠性高，适应性强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000099"/>
                </a:solidFill>
              </a:rPr>
              <a:t>3</a:t>
            </a:r>
            <a:r>
              <a:rPr lang="zh-CN" altLang="en-US" sz="2400" dirty="0">
                <a:solidFill>
                  <a:srgbClr val="000099"/>
                </a:solidFill>
              </a:rPr>
              <a:t>、缺点：</a:t>
            </a:r>
            <a:r>
              <a:rPr lang="zh-CN" altLang="en-US" sz="2400" dirty="0"/>
              <a:t>控制复杂，交互的联络过程会影响系统工作速度</a:t>
            </a:r>
            <a:endParaRPr lang="zh-CN" altLang="en-US" sz="2400" dirty="0"/>
          </a:p>
        </p:txBody>
      </p:sp>
      <p:sp>
        <p:nvSpPr>
          <p:cNvPr id="359434" name="Line 10"/>
          <p:cNvSpPr>
            <a:spLocks noChangeAspect="1"/>
          </p:cNvSpPr>
          <p:nvPr/>
        </p:nvSpPr>
        <p:spPr>
          <a:xfrm>
            <a:off x="2552700" y="3843338"/>
            <a:ext cx="165100" cy="144462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435" name="Line 11"/>
          <p:cNvSpPr>
            <a:spLocks noChangeAspect="1"/>
          </p:cNvSpPr>
          <p:nvPr/>
        </p:nvSpPr>
        <p:spPr>
          <a:xfrm flipV="1">
            <a:off x="2546350" y="3705225"/>
            <a:ext cx="163513" cy="1428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436" name="Line 12"/>
          <p:cNvSpPr/>
          <p:nvPr/>
        </p:nvSpPr>
        <p:spPr>
          <a:xfrm>
            <a:off x="2706688" y="3703638"/>
            <a:ext cx="1430337" cy="952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2" name="Group 13"/>
          <p:cNvGrpSpPr/>
          <p:nvPr/>
        </p:nvGrpSpPr>
        <p:grpSpPr>
          <a:xfrm>
            <a:off x="4125913" y="3719513"/>
            <a:ext cx="201612" cy="279400"/>
            <a:chOff x="5412" y="8857"/>
            <a:chExt cx="119" cy="567"/>
          </a:xfrm>
        </p:grpSpPr>
        <p:sp>
          <p:nvSpPr>
            <p:cNvPr id="54335" name="Line 14"/>
            <p:cNvSpPr>
              <a:spLocks noChangeAspect="1"/>
            </p:cNvSpPr>
            <p:nvPr/>
          </p:nvSpPr>
          <p:spPr>
            <a:xfrm>
              <a:off x="5412" y="8857"/>
              <a:ext cx="119" cy="32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36" name="Line 15"/>
            <p:cNvSpPr>
              <a:spLocks noChangeAspect="1"/>
            </p:cNvSpPr>
            <p:nvPr/>
          </p:nvSpPr>
          <p:spPr>
            <a:xfrm flipV="1">
              <a:off x="5414" y="9157"/>
              <a:ext cx="99" cy="267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359440" name="Line 16"/>
          <p:cNvSpPr/>
          <p:nvPr/>
        </p:nvSpPr>
        <p:spPr>
          <a:xfrm>
            <a:off x="2714625" y="3984625"/>
            <a:ext cx="1404938" cy="31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441" name="Line 17"/>
          <p:cNvSpPr/>
          <p:nvPr/>
        </p:nvSpPr>
        <p:spPr>
          <a:xfrm flipV="1">
            <a:off x="1554163" y="3852863"/>
            <a:ext cx="992187" cy="635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454" name="Line 30"/>
          <p:cNvSpPr/>
          <p:nvPr/>
        </p:nvSpPr>
        <p:spPr>
          <a:xfrm>
            <a:off x="4313238" y="3865563"/>
            <a:ext cx="1571625" cy="7937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456" name="Text Box 32"/>
          <p:cNvSpPr txBox="1"/>
          <p:nvPr/>
        </p:nvSpPr>
        <p:spPr>
          <a:xfrm>
            <a:off x="476250" y="3663950"/>
            <a:ext cx="1371600" cy="333375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/>
          <a:lstStyle/>
          <a:p>
            <a:r>
              <a:rPr lang="zh-CN" altLang="en-US" sz="2000" dirty="0">
                <a:latin typeface="Comic Sans MS" panose="030F0702030302020204" pitchFamily="66" charset="0"/>
                <a:ea typeface="隶书" panose="02010509060101010101" pitchFamily="49" charset="-122"/>
              </a:rPr>
              <a:t>地址信号</a:t>
            </a:r>
            <a:endParaRPr lang="zh-CN" altLang="en-US" sz="20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59457" name="Text Box 33"/>
          <p:cNvSpPr txBox="1"/>
          <p:nvPr/>
        </p:nvSpPr>
        <p:spPr>
          <a:xfrm>
            <a:off x="487680" y="6254115"/>
            <a:ext cx="1371600" cy="352425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/>
          <a:lstStyle/>
          <a:p>
            <a:r>
              <a:rPr lang="zh-CN" altLang="en-US" sz="2000" dirty="0">
                <a:latin typeface="Comic Sans MS" panose="030F0702030302020204" pitchFamily="66" charset="0"/>
                <a:ea typeface="隶书" panose="02010509060101010101" pitchFamily="49" charset="-122"/>
              </a:rPr>
              <a:t>数据信号</a:t>
            </a:r>
            <a:endParaRPr lang="zh-CN" altLang="en-US" sz="20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59463" name="Line 39"/>
          <p:cNvSpPr>
            <a:spLocks noChangeAspect="1"/>
          </p:cNvSpPr>
          <p:nvPr/>
        </p:nvSpPr>
        <p:spPr>
          <a:xfrm>
            <a:off x="5880100" y="3894138"/>
            <a:ext cx="165100" cy="144462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464" name="Line 40"/>
          <p:cNvSpPr>
            <a:spLocks noChangeAspect="1"/>
          </p:cNvSpPr>
          <p:nvPr/>
        </p:nvSpPr>
        <p:spPr>
          <a:xfrm flipV="1">
            <a:off x="5873750" y="3717925"/>
            <a:ext cx="163513" cy="1428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465" name="Line 41"/>
          <p:cNvSpPr/>
          <p:nvPr/>
        </p:nvSpPr>
        <p:spPr>
          <a:xfrm flipV="1">
            <a:off x="6038850" y="3713163"/>
            <a:ext cx="338138" cy="31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466" name="Line 42"/>
          <p:cNvSpPr/>
          <p:nvPr/>
        </p:nvSpPr>
        <p:spPr>
          <a:xfrm>
            <a:off x="6046788" y="4035425"/>
            <a:ext cx="338137" cy="158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467" name="Line 43"/>
          <p:cNvSpPr>
            <a:spLocks noChangeAspect="1"/>
          </p:cNvSpPr>
          <p:nvPr/>
        </p:nvSpPr>
        <p:spPr>
          <a:xfrm>
            <a:off x="3136900" y="6357938"/>
            <a:ext cx="165100" cy="144462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468" name="Line 44"/>
          <p:cNvSpPr>
            <a:spLocks noChangeAspect="1"/>
          </p:cNvSpPr>
          <p:nvPr/>
        </p:nvSpPr>
        <p:spPr>
          <a:xfrm flipV="1">
            <a:off x="3130550" y="6219825"/>
            <a:ext cx="163513" cy="1428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469" name="Line 45"/>
          <p:cNvSpPr/>
          <p:nvPr/>
        </p:nvSpPr>
        <p:spPr>
          <a:xfrm>
            <a:off x="3290888" y="6218238"/>
            <a:ext cx="1481137" cy="2222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3" name="Group 46"/>
          <p:cNvGrpSpPr/>
          <p:nvPr/>
        </p:nvGrpSpPr>
        <p:grpSpPr>
          <a:xfrm>
            <a:off x="4786313" y="6234113"/>
            <a:ext cx="201612" cy="279400"/>
            <a:chOff x="5412" y="8857"/>
            <a:chExt cx="119" cy="567"/>
          </a:xfrm>
        </p:grpSpPr>
        <p:sp>
          <p:nvSpPr>
            <p:cNvPr id="54333" name="Line 47"/>
            <p:cNvSpPr>
              <a:spLocks noChangeAspect="1"/>
            </p:cNvSpPr>
            <p:nvPr/>
          </p:nvSpPr>
          <p:spPr>
            <a:xfrm>
              <a:off x="5412" y="8857"/>
              <a:ext cx="119" cy="32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34" name="Line 48"/>
            <p:cNvSpPr>
              <a:spLocks noChangeAspect="1"/>
            </p:cNvSpPr>
            <p:nvPr/>
          </p:nvSpPr>
          <p:spPr>
            <a:xfrm flipV="1">
              <a:off x="5414" y="9157"/>
              <a:ext cx="99" cy="267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359473" name="Line 49"/>
          <p:cNvSpPr/>
          <p:nvPr/>
        </p:nvSpPr>
        <p:spPr>
          <a:xfrm>
            <a:off x="3298825" y="6499225"/>
            <a:ext cx="1506538" cy="31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474" name="Line 50"/>
          <p:cNvSpPr/>
          <p:nvPr/>
        </p:nvSpPr>
        <p:spPr>
          <a:xfrm>
            <a:off x="1554163" y="6361113"/>
            <a:ext cx="1576387" cy="635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476" name="Line 52"/>
          <p:cNvSpPr/>
          <p:nvPr/>
        </p:nvSpPr>
        <p:spPr>
          <a:xfrm>
            <a:off x="4986338" y="6380163"/>
            <a:ext cx="1431925" cy="7937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486" name="Text Box 62"/>
          <p:cNvSpPr txBox="1"/>
          <p:nvPr/>
        </p:nvSpPr>
        <p:spPr>
          <a:xfrm>
            <a:off x="292100" y="4425950"/>
            <a:ext cx="1403350" cy="650875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/>
          <a:lstStyle/>
          <a:p>
            <a:pPr algn="ctr">
              <a:lnSpc>
                <a:spcPct val="85000"/>
              </a:lnSpc>
            </a:pPr>
            <a:r>
              <a:rPr lang="zh-CN" altLang="en-US" sz="2000" dirty="0">
                <a:latin typeface="Comic Sans MS" panose="030F0702030302020204" pitchFamily="66" charset="0"/>
                <a:ea typeface="隶书" panose="02010509060101010101" pitchFamily="49" charset="-122"/>
              </a:rPr>
              <a:t>主设备</a:t>
            </a:r>
            <a:endParaRPr lang="zh-CN" altLang="en-US" sz="2000" dirty="0">
              <a:latin typeface="Comic Sans MS" panose="030F0702030302020204" pitchFamily="66" charset="0"/>
              <a:ea typeface="隶书" panose="02010509060101010101" pitchFamily="49" charset="-122"/>
            </a:endParaRPr>
          </a:p>
          <a:p>
            <a:pPr algn="ctr">
              <a:lnSpc>
                <a:spcPct val="85000"/>
              </a:lnSpc>
            </a:pPr>
            <a:r>
              <a:rPr lang="zh-CN" altLang="en-US" sz="2000" dirty="0">
                <a:latin typeface="Comic Sans MS" panose="030F0702030302020204" pitchFamily="66" charset="0"/>
                <a:ea typeface="隶书" panose="02010509060101010101" pitchFamily="49" charset="-122"/>
              </a:rPr>
              <a:t>联络信号</a:t>
            </a:r>
            <a:endParaRPr lang="zh-CN" altLang="en-US" sz="20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59487" name="Text Box 63"/>
          <p:cNvSpPr txBox="1"/>
          <p:nvPr/>
        </p:nvSpPr>
        <p:spPr>
          <a:xfrm>
            <a:off x="254000" y="5314950"/>
            <a:ext cx="1403350" cy="638175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/>
          <a:lstStyle/>
          <a:p>
            <a:pPr algn="ctr">
              <a:lnSpc>
                <a:spcPct val="85000"/>
              </a:lnSpc>
            </a:pPr>
            <a:r>
              <a:rPr lang="zh-CN" altLang="en-US" sz="2000" dirty="0">
                <a:latin typeface="Comic Sans MS" panose="030F0702030302020204" pitchFamily="66" charset="0"/>
                <a:ea typeface="隶书" panose="02010509060101010101" pitchFamily="49" charset="-122"/>
              </a:rPr>
              <a:t>从设备</a:t>
            </a:r>
            <a:endParaRPr lang="zh-CN" altLang="en-US" sz="2000" dirty="0">
              <a:latin typeface="Comic Sans MS" panose="030F0702030302020204" pitchFamily="66" charset="0"/>
              <a:ea typeface="隶书" panose="02010509060101010101" pitchFamily="49" charset="-122"/>
            </a:endParaRPr>
          </a:p>
          <a:p>
            <a:pPr algn="ctr">
              <a:lnSpc>
                <a:spcPct val="85000"/>
              </a:lnSpc>
            </a:pPr>
            <a:r>
              <a:rPr lang="zh-CN" altLang="en-US" sz="2000" dirty="0">
                <a:latin typeface="Comic Sans MS" panose="030F0702030302020204" pitchFamily="66" charset="0"/>
                <a:ea typeface="隶书" panose="02010509060101010101" pitchFamily="49" charset="-122"/>
              </a:rPr>
              <a:t>联络信号</a:t>
            </a:r>
            <a:endParaRPr lang="zh-CN" altLang="en-US" sz="20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59488" name="Line 64"/>
          <p:cNvSpPr/>
          <p:nvPr/>
        </p:nvSpPr>
        <p:spPr>
          <a:xfrm>
            <a:off x="5849938" y="4664075"/>
            <a:ext cx="542925" cy="158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490" name="Line 66"/>
          <p:cNvSpPr>
            <a:spLocks noChangeAspect="1"/>
          </p:cNvSpPr>
          <p:nvPr/>
        </p:nvSpPr>
        <p:spPr>
          <a:xfrm>
            <a:off x="1577975" y="4821238"/>
            <a:ext cx="833438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491" name="Line 67"/>
          <p:cNvSpPr>
            <a:spLocks noChangeAspect="1"/>
          </p:cNvSpPr>
          <p:nvPr/>
        </p:nvSpPr>
        <p:spPr>
          <a:xfrm flipV="1">
            <a:off x="2441575" y="4656138"/>
            <a:ext cx="185738" cy="1651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492" name="Line 68"/>
          <p:cNvSpPr/>
          <p:nvPr/>
        </p:nvSpPr>
        <p:spPr>
          <a:xfrm flipV="1">
            <a:off x="2654300" y="4664075"/>
            <a:ext cx="1490663" cy="31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493" name="Line 69"/>
          <p:cNvSpPr>
            <a:spLocks noChangeAspect="1"/>
          </p:cNvSpPr>
          <p:nvPr/>
        </p:nvSpPr>
        <p:spPr>
          <a:xfrm>
            <a:off x="4164013" y="4664075"/>
            <a:ext cx="185737" cy="1651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494" name="Line 70"/>
          <p:cNvSpPr>
            <a:spLocks noChangeAspect="1"/>
          </p:cNvSpPr>
          <p:nvPr/>
        </p:nvSpPr>
        <p:spPr>
          <a:xfrm>
            <a:off x="4376738" y="4833938"/>
            <a:ext cx="1277937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495" name="Line 71"/>
          <p:cNvSpPr>
            <a:spLocks noChangeAspect="1"/>
          </p:cNvSpPr>
          <p:nvPr/>
        </p:nvSpPr>
        <p:spPr>
          <a:xfrm flipV="1">
            <a:off x="5672138" y="4668838"/>
            <a:ext cx="185737" cy="1651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499" name="Line 75"/>
          <p:cNvSpPr>
            <a:spLocks noChangeAspect="1"/>
          </p:cNvSpPr>
          <p:nvPr/>
        </p:nvSpPr>
        <p:spPr>
          <a:xfrm>
            <a:off x="1628775" y="5608638"/>
            <a:ext cx="1430338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500" name="Line 76"/>
          <p:cNvSpPr>
            <a:spLocks noChangeAspect="1"/>
          </p:cNvSpPr>
          <p:nvPr/>
        </p:nvSpPr>
        <p:spPr>
          <a:xfrm flipV="1">
            <a:off x="3076575" y="5443538"/>
            <a:ext cx="185738" cy="1651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501" name="Line 77"/>
          <p:cNvSpPr/>
          <p:nvPr/>
        </p:nvSpPr>
        <p:spPr>
          <a:xfrm flipV="1">
            <a:off x="3289300" y="5451475"/>
            <a:ext cx="1490663" cy="31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502" name="Line 78"/>
          <p:cNvSpPr>
            <a:spLocks noChangeAspect="1"/>
          </p:cNvSpPr>
          <p:nvPr/>
        </p:nvSpPr>
        <p:spPr>
          <a:xfrm>
            <a:off x="4799013" y="5451475"/>
            <a:ext cx="185737" cy="1651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503" name="Line 79"/>
          <p:cNvSpPr>
            <a:spLocks noChangeAspect="1"/>
          </p:cNvSpPr>
          <p:nvPr/>
        </p:nvSpPr>
        <p:spPr>
          <a:xfrm>
            <a:off x="5011738" y="5621338"/>
            <a:ext cx="1404937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9511" name="Freeform 87"/>
          <p:cNvSpPr/>
          <p:nvPr/>
        </p:nvSpPr>
        <p:spPr>
          <a:xfrm>
            <a:off x="2641600" y="4749800"/>
            <a:ext cx="533400" cy="698500"/>
          </a:xfrm>
          <a:custGeom>
            <a:avLst/>
            <a:gdLst>
              <a:gd name="txL" fmla="*/ 0 w 336"/>
              <a:gd name="txT" fmla="*/ 0 h 360"/>
              <a:gd name="txR" fmla="*/ 336 w 336"/>
              <a:gd name="txB" fmla="*/ 360 h 360"/>
            </a:gdLst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336" h="360">
                <a:moveTo>
                  <a:pt x="0" y="0"/>
                </a:moveTo>
                <a:cubicBezTo>
                  <a:pt x="80" y="18"/>
                  <a:pt x="160" y="36"/>
                  <a:pt x="216" y="96"/>
                </a:cubicBezTo>
                <a:cubicBezTo>
                  <a:pt x="272" y="156"/>
                  <a:pt x="304" y="258"/>
                  <a:pt x="336" y="360"/>
                </a:cubicBezTo>
              </a:path>
            </a:pathLst>
          </a:custGeom>
          <a:noFill/>
          <a:ln w="50800" cap="flat" cmpd="sng">
            <a:solidFill>
              <a:srgbClr val="007033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512" name="Line 88"/>
          <p:cNvSpPr/>
          <p:nvPr/>
        </p:nvSpPr>
        <p:spPr>
          <a:xfrm flipH="1">
            <a:off x="2489200" y="3771900"/>
            <a:ext cx="12700" cy="1206500"/>
          </a:xfrm>
          <a:prstGeom prst="line">
            <a:avLst/>
          </a:prstGeom>
          <a:ln w="2857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359513" name="Text Box 89"/>
          <p:cNvSpPr txBox="1"/>
          <p:nvPr/>
        </p:nvSpPr>
        <p:spPr>
          <a:xfrm>
            <a:off x="2511425" y="4797425"/>
            <a:ext cx="49053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7033"/>
                </a:solidFill>
                <a:latin typeface="宋体" panose="02010600030101010101" pitchFamily="2" charset="-122"/>
              </a:rPr>
              <a:t>①</a:t>
            </a:r>
            <a:endParaRPr lang="en-US" altLang="zh-CN" sz="2400" b="1" dirty="0">
              <a:solidFill>
                <a:srgbClr val="007033"/>
              </a:solidFill>
              <a:latin typeface="宋体" panose="02010600030101010101" pitchFamily="2" charset="-122"/>
            </a:endParaRPr>
          </a:p>
        </p:txBody>
      </p:sp>
      <p:sp>
        <p:nvSpPr>
          <p:cNvPr id="359514" name="Rectangle 90"/>
          <p:cNvSpPr/>
          <p:nvPr/>
        </p:nvSpPr>
        <p:spPr>
          <a:xfrm>
            <a:off x="4241800" y="4394200"/>
            <a:ext cx="49053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宋体" panose="02010600030101010101" pitchFamily="2" charset="-122"/>
              </a:rPr>
              <a:t>③</a:t>
            </a:r>
            <a:endParaRPr lang="en-US" altLang="zh-CN" sz="2400" b="1" dirty="0">
              <a:solidFill>
                <a:srgbClr val="002060"/>
              </a:solidFill>
              <a:latin typeface="宋体" panose="02010600030101010101" pitchFamily="2" charset="-122"/>
            </a:endParaRPr>
          </a:p>
        </p:txBody>
      </p:sp>
      <p:sp>
        <p:nvSpPr>
          <p:cNvPr id="359515" name="Rectangle 91"/>
          <p:cNvSpPr/>
          <p:nvPr/>
        </p:nvSpPr>
        <p:spPr>
          <a:xfrm>
            <a:off x="3149600" y="5397500"/>
            <a:ext cx="49053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  <a:latin typeface="宋体" panose="02010600030101010101" pitchFamily="2" charset="-122"/>
              </a:rPr>
              <a:t>②</a:t>
            </a:r>
            <a:endParaRPr lang="en-US" altLang="zh-CN" sz="2400" b="1" dirty="0">
              <a:solidFill>
                <a:srgbClr val="7030A0"/>
              </a:solidFill>
              <a:latin typeface="宋体" panose="02010600030101010101" pitchFamily="2" charset="-122"/>
            </a:endParaRPr>
          </a:p>
        </p:txBody>
      </p:sp>
      <p:sp>
        <p:nvSpPr>
          <p:cNvPr id="359516" name="Text Box 92"/>
          <p:cNvSpPr txBox="1"/>
          <p:nvPr/>
        </p:nvSpPr>
        <p:spPr>
          <a:xfrm>
            <a:off x="6562725" y="3657600"/>
            <a:ext cx="2235200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33"/>
                </a:solidFill>
                <a:latin typeface="Comic Sans MS" panose="030F0702030302020204" pitchFamily="66" charset="0"/>
              </a:rPr>
              <a:t>① </a:t>
            </a:r>
            <a:r>
              <a:rPr lang="zh-CN" altLang="en-US" b="1" dirty="0">
                <a:solidFill>
                  <a:srgbClr val="007033"/>
                </a:solidFill>
                <a:latin typeface="Comic Sans MS" panose="030F0702030302020204" pitchFamily="66" charset="0"/>
              </a:rPr>
              <a:t>准备好接收</a:t>
            </a:r>
            <a:endParaRPr lang="zh-CN" altLang="en-US" b="1" dirty="0">
              <a:solidFill>
                <a:srgbClr val="007033"/>
              </a:solidFill>
              <a:latin typeface="Comic Sans MS" panose="030F0702030302020204" pitchFamily="66" charset="0"/>
            </a:endParaRPr>
          </a:p>
          <a:p>
            <a:r>
              <a:rPr lang="zh-CN" altLang="en-US" b="1" dirty="0">
                <a:solidFill>
                  <a:srgbClr val="007033"/>
                </a:solidFill>
                <a:latin typeface="Comic Sans MS" panose="030F0702030302020204" pitchFamily="66" charset="0"/>
              </a:rPr>
              <a:t>（</a:t>
            </a:r>
            <a:r>
              <a:rPr lang="en-US" altLang="zh-CN" b="1" dirty="0">
                <a:solidFill>
                  <a:srgbClr val="007033"/>
                </a:solidFill>
                <a:latin typeface="Comic Sans MS" panose="030F0702030302020204" pitchFamily="66" charset="0"/>
              </a:rPr>
              <a:t>M</a:t>
            </a:r>
            <a:r>
              <a:rPr lang="zh-CN" altLang="en-US" b="1" dirty="0">
                <a:solidFill>
                  <a:srgbClr val="007033"/>
                </a:solidFill>
                <a:latin typeface="Comic Sans MS" panose="030F0702030302020204" pitchFamily="66" charset="0"/>
              </a:rPr>
              <a:t>发送地址信号）</a:t>
            </a:r>
            <a:endParaRPr lang="zh-CN" altLang="en-US" b="1" dirty="0">
              <a:solidFill>
                <a:srgbClr val="007033"/>
              </a:solidFill>
              <a:latin typeface="Comic Sans MS" panose="030F0702030302020204" pitchFamily="66" charset="0"/>
            </a:endParaRPr>
          </a:p>
        </p:txBody>
      </p:sp>
      <p:sp>
        <p:nvSpPr>
          <p:cNvPr id="359518" name="Line 94"/>
          <p:cNvSpPr/>
          <p:nvPr/>
        </p:nvSpPr>
        <p:spPr>
          <a:xfrm>
            <a:off x="3124200" y="5473700"/>
            <a:ext cx="0" cy="990600"/>
          </a:xfrm>
          <a:prstGeom prst="line">
            <a:avLst/>
          </a:prstGeom>
          <a:ln w="2857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359519" name="Freeform 95"/>
          <p:cNvSpPr/>
          <p:nvPr/>
        </p:nvSpPr>
        <p:spPr>
          <a:xfrm>
            <a:off x="3556000" y="4800600"/>
            <a:ext cx="660400" cy="711200"/>
          </a:xfrm>
          <a:custGeom>
            <a:avLst/>
            <a:gdLst>
              <a:gd name="txL" fmla="*/ 0 w 416"/>
              <a:gd name="txT" fmla="*/ 0 h 448"/>
              <a:gd name="txR" fmla="*/ 416 w 416"/>
              <a:gd name="txB" fmla="*/ 448 h 448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416" h="448">
                <a:moveTo>
                  <a:pt x="0" y="448"/>
                </a:moveTo>
                <a:cubicBezTo>
                  <a:pt x="49" y="445"/>
                  <a:pt x="99" y="443"/>
                  <a:pt x="168" y="368"/>
                </a:cubicBezTo>
                <a:cubicBezTo>
                  <a:pt x="237" y="293"/>
                  <a:pt x="326" y="146"/>
                  <a:pt x="416" y="0"/>
                </a:cubicBezTo>
              </a:path>
            </a:pathLst>
          </a:custGeom>
          <a:noFill/>
          <a:ln w="50800" cap="flat" cmpd="sng">
            <a:solidFill>
              <a:srgbClr val="7030A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521" name="Line 97"/>
          <p:cNvSpPr/>
          <p:nvPr/>
        </p:nvSpPr>
        <p:spPr>
          <a:xfrm flipH="1">
            <a:off x="4292600" y="3771900"/>
            <a:ext cx="12700" cy="1181100"/>
          </a:xfrm>
          <a:prstGeom prst="line">
            <a:avLst/>
          </a:prstGeom>
          <a:ln w="2857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359522" name="Rectangle 98"/>
          <p:cNvSpPr/>
          <p:nvPr/>
        </p:nvSpPr>
        <p:spPr>
          <a:xfrm>
            <a:off x="6561138" y="5197475"/>
            <a:ext cx="2511425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  <a:latin typeface="Comic Sans MS" panose="030F0702030302020204" pitchFamily="66" charset="0"/>
              </a:rPr>
              <a:t>③</a:t>
            </a:r>
            <a:r>
              <a:rPr lang="zh-CN" altLang="en-US" b="1" dirty="0">
                <a:solidFill>
                  <a:srgbClr val="002060"/>
                </a:solidFill>
                <a:latin typeface="Comic Sans MS" panose="030F0702030302020204" pitchFamily="66" charset="0"/>
              </a:rPr>
              <a:t>已收到数据</a:t>
            </a:r>
            <a:endParaRPr lang="zh-CN" altLang="en-US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zh-CN" altLang="en-US" b="1" dirty="0">
                <a:solidFill>
                  <a:srgbClr val="002060"/>
                </a:solidFill>
                <a:latin typeface="Comic Sans MS" panose="030F0702030302020204" pitchFamily="66" charset="0"/>
              </a:rPr>
              <a:t>（</a:t>
            </a:r>
            <a:r>
              <a:rPr lang="en-US" altLang="zh-CN" b="1" dirty="0">
                <a:solidFill>
                  <a:srgbClr val="002060"/>
                </a:solidFill>
                <a:latin typeface="Comic Sans MS" panose="030F0702030302020204" pitchFamily="66" charset="0"/>
              </a:rPr>
              <a:t>M</a:t>
            </a:r>
            <a:r>
              <a:rPr lang="zh-CN" altLang="en-US" b="1" dirty="0">
                <a:solidFill>
                  <a:srgbClr val="002060"/>
                </a:solidFill>
                <a:latin typeface="Comic Sans MS" panose="030F0702030302020204" pitchFamily="66" charset="0"/>
              </a:rPr>
              <a:t>撤销地址信号）</a:t>
            </a:r>
            <a:endParaRPr lang="zh-CN" altLang="en-US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359524" name="Rectangle 100"/>
          <p:cNvSpPr/>
          <p:nvPr/>
        </p:nvSpPr>
        <p:spPr>
          <a:xfrm>
            <a:off x="4851400" y="5181600"/>
            <a:ext cx="49053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宋体" panose="02010600030101010101" pitchFamily="2" charset="-122"/>
              </a:rPr>
              <a:t>④</a:t>
            </a:r>
            <a:endParaRPr lang="en-US" altLang="en-US" sz="2400" b="1" dirty="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sp>
        <p:nvSpPr>
          <p:cNvPr id="359525" name="Rectangle 101"/>
          <p:cNvSpPr/>
          <p:nvPr/>
        </p:nvSpPr>
        <p:spPr>
          <a:xfrm>
            <a:off x="6578600" y="5942013"/>
            <a:ext cx="2438400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omic Sans MS" panose="030F0702030302020204" pitchFamily="66" charset="0"/>
              </a:rPr>
              <a:t>④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66" charset="0"/>
              </a:rPr>
              <a:t>完成一次传送</a:t>
            </a:r>
            <a:endParaRPr lang="zh-CN" altLang="en-US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66" charset="0"/>
              </a:rPr>
              <a:t>（</a:t>
            </a:r>
            <a:r>
              <a:rPr lang="en-US" altLang="zh-CN" b="1" dirty="0">
                <a:solidFill>
                  <a:srgbClr val="C00000"/>
                </a:solidFill>
                <a:latin typeface="Comic Sans MS" panose="030F0702030302020204" pitchFamily="66" charset="0"/>
              </a:rPr>
              <a:t>S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66" charset="0"/>
              </a:rPr>
              <a:t>撤销数据信号）</a:t>
            </a:r>
            <a:endParaRPr lang="en-US" altLang="en-US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59529" name="Freeform 105"/>
          <p:cNvSpPr/>
          <p:nvPr/>
        </p:nvSpPr>
        <p:spPr>
          <a:xfrm>
            <a:off x="5003800" y="4775200"/>
            <a:ext cx="900113" cy="823913"/>
          </a:xfrm>
          <a:custGeom>
            <a:avLst/>
            <a:gdLst>
              <a:gd name="txL" fmla="*/ 0 w 567"/>
              <a:gd name="txT" fmla="*/ 0 h 455"/>
              <a:gd name="txR" fmla="*/ 567 w 567"/>
              <a:gd name="txB" fmla="*/ 455 h 455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567" h="455">
                <a:moveTo>
                  <a:pt x="0" y="432"/>
                </a:moveTo>
                <a:cubicBezTo>
                  <a:pt x="34" y="443"/>
                  <a:pt x="68" y="455"/>
                  <a:pt x="152" y="416"/>
                </a:cubicBezTo>
                <a:cubicBezTo>
                  <a:pt x="236" y="377"/>
                  <a:pt x="441" y="269"/>
                  <a:pt x="504" y="200"/>
                </a:cubicBezTo>
                <a:cubicBezTo>
                  <a:pt x="567" y="131"/>
                  <a:pt x="547" y="65"/>
                  <a:pt x="528" y="0"/>
                </a:cubicBezTo>
              </a:path>
            </a:pathLst>
          </a:custGeom>
          <a:noFill/>
          <a:ln w="50800" cap="flat" cmpd="sng">
            <a:solidFill>
              <a:srgbClr val="C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530" name="Line 106"/>
          <p:cNvSpPr/>
          <p:nvPr/>
        </p:nvSpPr>
        <p:spPr>
          <a:xfrm flipH="1">
            <a:off x="5791200" y="3771900"/>
            <a:ext cx="12700" cy="1168400"/>
          </a:xfrm>
          <a:prstGeom prst="line">
            <a:avLst/>
          </a:prstGeom>
          <a:ln w="2857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359531" name="Rectangle 107"/>
          <p:cNvSpPr/>
          <p:nvPr/>
        </p:nvSpPr>
        <p:spPr>
          <a:xfrm>
            <a:off x="6619875" y="4410075"/>
            <a:ext cx="2192338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7030A0"/>
                </a:solidFill>
                <a:latin typeface="Comic Sans MS" panose="030F0702030302020204" pitchFamily="66" charset="0"/>
              </a:rPr>
              <a:t>②</a:t>
            </a:r>
            <a:r>
              <a:rPr lang="zh-CN" altLang="en-US" b="1" dirty="0">
                <a:solidFill>
                  <a:srgbClr val="7030A0"/>
                </a:solidFill>
                <a:latin typeface="Comic Sans MS" panose="030F0702030302020204" pitchFamily="66" charset="0"/>
              </a:rPr>
              <a:t>已送出数据</a:t>
            </a:r>
            <a:endParaRPr lang="zh-CN" altLang="en-US" b="1" dirty="0">
              <a:solidFill>
                <a:srgbClr val="7030A0"/>
              </a:solidFill>
              <a:latin typeface="Comic Sans MS" panose="030F0702030302020204" pitchFamily="66" charset="0"/>
            </a:endParaRPr>
          </a:p>
          <a:p>
            <a:r>
              <a:rPr lang="zh-CN" altLang="en-US" b="1" dirty="0">
                <a:solidFill>
                  <a:srgbClr val="7030A0"/>
                </a:solidFill>
                <a:latin typeface="Comic Sans MS" panose="030F0702030302020204" pitchFamily="66" charset="0"/>
              </a:rPr>
              <a:t>（</a:t>
            </a:r>
            <a:r>
              <a:rPr lang="en-US" altLang="zh-CN" b="1" dirty="0">
                <a:solidFill>
                  <a:srgbClr val="7030A0"/>
                </a:solidFill>
                <a:latin typeface="Comic Sans MS" panose="030F0702030302020204" pitchFamily="66" charset="0"/>
              </a:rPr>
              <a:t>S</a:t>
            </a:r>
            <a:r>
              <a:rPr lang="zh-CN" altLang="en-US" b="1" dirty="0">
                <a:solidFill>
                  <a:srgbClr val="7030A0"/>
                </a:solidFill>
                <a:latin typeface="Comic Sans MS" panose="030F0702030302020204" pitchFamily="66" charset="0"/>
              </a:rPr>
              <a:t>发送数据信号）</a:t>
            </a:r>
            <a:endParaRPr lang="zh-CN" altLang="en-US" b="1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sp>
        <p:nvSpPr>
          <p:cNvPr id="359532" name="Freeform 108"/>
          <p:cNvSpPr/>
          <p:nvPr/>
        </p:nvSpPr>
        <p:spPr>
          <a:xfrm>
            <a:off x="4254500" y="4851400"/>
            <a:ext cx="520700" cy="723900"/>
          </a:xfrm>
          <a:custGeom>
            <a:avLst/>
            <a:gdLst>
              <a:gd name="txL" fmla="*/ 0 w 328"/>
              <a:gd name="txT" fmla="*/ 0 h 416"/>
              <a:gd name="txR" fmla="*/ 328 w 328"/>
              <a:gd name="txB" fmla="*/ 416 h 416"/>
            </a:gdLst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328" h="416">
                <a:moveTo>
                  <a:pt x="40" y="0"/>
                </a:moveTo>
                <a:cubicBezTo>
                  <a:pt x="20" y="37"/>
                  <a:pt x="0" y="75"/>
                  <a:pt x="48" y="144"/>
                </a:cubicBezTo>
                <a:cubicBezTo>
                  <a:pt x="96" y="213"/>
                  <a:pt x="212" y="314"/>
                  <a:pt x="328" y="416"/>
                </a:cubicBezTo>
              </a:path>
            </a:pathLst>
          </a:custGeom>
          <a:noFill/>
          <a:ln w="50800" cap="flat" cmpd="sng">
            <a:solidFill>
              <a:srgbClr val="00206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533" name="Line 109"/>
          <p:cNvSpPr/>
          <p:nvPr/>
        </p:nvSpPr>
        <p:spPr>
          <a:xfrm>
            <a:off x="4927600" y="5473700"/>
            <a:ext cx="0" cy="990600"/>
          </a:xfrm>
          <a:prstGeom prst="line">
            <a:avLst/>
          </a:prstGeom>
          <a:ln w="2857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62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63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0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59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9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9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59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59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59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59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59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9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59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59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59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59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59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59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5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5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5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5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5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59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59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9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59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59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59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59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59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59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359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59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359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359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359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359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359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359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359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359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359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35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359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359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359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35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35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35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35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500"/>
                                        <p:tgtEl>
                                          <p:spTgt spid="359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 build="p"/>
      <p:bldP spid="359456" grpId="0"/>
      <p:bldP spid="359457" grpId="0"/>
      <p:bldP spid="359486" grpId="0"/>
      <p:bldP spid="359487" grpId="0"/>
      <p:bldP spid="359513" grpId="0"/>
      <p:bldP spid="359514" grpId="0"/>
      <p:bldP spid="359515" grpId="0"/>
      <p:bldP spid="359516" grpId="0"/>
      <p:bldP spid="359522" grpId="0"/>
      <p:bldP spid="359524" grpId="0"/>
      <p:bldP spid="359525" grpId="0"/>
      <p:bldP spid="35953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 txBox="1">
            <a:spLocks noGrp="1"/>
          </p:cNvSpPr>
          <p:nvPr>
            <p:ph type="sldNum" sz="quarter" idx="4"/>
          </p:nvPr>
        </p:nvSpPr>
        <p:spPr>
          <a:noFill/>
        </p:spPr>
        <p:txBody>
          <a:bodyPr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028" name="Rectangle 2"/>
          <p:cNvSpPr>
            <a:spLocks noGrp="1"/>
          </p:cNvSpPr>
          <p:nvPr>
            <p:ph type="title"/>
          </p:nvPr>
        </p:nvSpPr>
        <p:spPr>
          <a:xfrm>
            <a:off x="533400" y="76200"/>
            <a:ext cx="7772400" cy="60325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半同步并行总线时序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1029" name="Rectangle 3"/>
          <p:cNvSpPr>
            <a:spLocks noGrp="1"/>
          </p:cNvSpPr>
          <p:nvPr>
            <p:ph type="body" sz="half" idx="1"/>
          </p:nvPr>
        </p:nvSpPr>
        <p:spPr>
          <a:xfrm>
            <a:off x="457200" y="762000"/>
            <a:ext cx="8686800" cy="1066800"/>
          </a:xfrm>
        </p:spPr>
        <p:txBody>
          <a:bodyPr vert="horz" wrap="square" lIns="0" tIns="0" rIns="0" bIns="0" anchor="t"/>
          <a:lstStyle/>
          <a:p>
            <a:pPr marL="0" indent="0" eaLnBrk="1" hangingPunct="1">
              <a:buNone/>
            </a:pPr>
            <a:r>
              <a:rPr lang="en-US" altLang="zh-CN" sz="2400" dirty="0">
                <a:solidFill>
                  <a:srgbClr val="000099"/>
                </a:solidFill>
              </a:rPr>
              <a:t>1</a:t>
            </a:r>
            <a:r>
              <a:rPr lang="zh-CN" altLang="en-US" sz="2400" dirty="0">
                <a:solidFill>
                  <a:srgbClr val="000099"/>
                </a:solidFill>
              </a:rPr>
              <a:t>、特点：</a:t>
            </a:r>
            <a:r>
              <a:rPr lang="zh-CN" altLang="en-US" sz="2400" dirty="0"/>
              <a:t>同时使用主模块的</a:t>
            </a:r>
            <a:r>
              <a:rPr lang="zh-CN" altLang="en-US" sz="2400" dirty="0">
                <a:solidFill>
                  <a:srgbClr val="FF0000"/>
                </a:solidFill>
              </a:rPr>
              <a:t>时钟信号</a:t>
            </a:r>
            <a:r>
              <a:rPr lang="zh-CN" altLang="en-US" sz="2400" dirty="0"/>
              <a:t>和从模块的</a:t>
            </a:r>
            <a:r>
              <a:rPr lang="zh-CN" altLang="en-US" sz="2400" dirty="0">
                <a:solidFill>
                  <a:srgbClr val="FF0000"/>
                </a:solidFill>
              </a:rPr>
              <a:t>联络信号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400" dirty="0">
                <a:solidFill>
                  <a:srgbClr val="000099"/>
                </a:solidFill>
              </a:rPr>
              <a:t>2</a:t>
            </a:r>
            <a:r>
              <a:rPr lang="zh-CN" altLang="en-US" sz="2400" dirty="0">
                <a:solidFill>
                  <a:srgbClr val="000099"/>
                </a:solidFill>
              </a:rPr>
              <a:t>、优点：</a:t>
            </a:r>
            <a:r>
              <a:rPr lang="zh-CN" altLang="en-US" sz="2400" dirty="0"/>
              <a:t>兼有同步总线的速度和异步总线的可靠性与适应性</a:t>
            </a:r>
            <a:endParaRPr lang="en-US" altLang="zh-CN" sz="2400" dirty="0"/>
          </a:p>
        </p:txBody>
      </p:sp>
      <p:graphicFrame>
        <p:nvGraphicFramePr>
          <p:cNvPr id="360454" name="Object 6"/>
          <p:cNvGraphicFramePr>
            <a:graphicFrameLocks noGrp="1"/>
          </p:cNvGraphicFramePr>
          <p:nvPr>
            <p:ph sz="half" idx="2"/>
          </p:nvPr>
        </p:nvGraphicFramePr>
        <p:xfrm>
          <a:off x="179388" y="1835150"/>
          <a:ext cx="6450012" cy="502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" r:id="rId1" imgW="2990850" imgH="2800350" progId="Word.Picture.8">
                  <p:embed/>
                </p:oleObj>
              </mc:Choice>
              <mc:Fallback>
                <p:oleObj name="" r:id="rId1" imgW="2990850" imgH="2800350" progId="Word.Picture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9388" y="1835150"/>
                        <a:ext cx="6450012" cy="5022850"/>
                      </a:xfrm>
                      <a:prstGeom prst="rect">
                        <a:avLst/>
                      </a:prstGeom>
                      <a:solidFill>
                        <a:schemeClr val="bg1">
                          <a:alpha val="100000"/>
                        </a:schemeClr>
                      </a:soli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458" name="Text Box 10"/>
          <p:cNvSpPr txBox="1"/>
          <p:nvPr/>
        </p:nvSpPr>
        <p:spPr>
          <a:xfrm>
            <a:off x="7191375" y="4191000"/>
            <a:ext cx="1717675" cy="2241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7030A0"/>
                </a:solidFill>
                <a:latin typeface="Comic Sans MS" panose="030F0702030302020204" pitchFamily="66" charset="0"/>
              </a:rPr>
              <a:t>Ready</a:t>
            </a:r>
            <a:r>
              <a:rPr lang="zh-CN" altLang="en-US" sz="2400" b="1" dirty="0">
                <a:solidFill>
                  <a:srgbClr val="7030A0"/>
                </a:solidFill>
                <a:latin typeface="Comic Sans MS" panose="030F0702030302020204" pitchFamily="66" charset="0"/>
              </a:rPr>
              <a:t>信号可作为慢速设备的异步联络信号</a:t>
            </a:r>
            <a:endParaRPr lang="zh-CN" altLang="en-US" sz="2400" b="1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sp>
        <p:nvSpPr>
          <p:cNvPr id="360459" name="Text Box 11"/>
          <p:cNvSpPr txBox="1"/>
          <p:nvPr/>
        </p:nvSpPr>
        <p:spPr>
          <a:xfrm>
            <a:off x="7119938" y="1905000"/>
            <a:ext cx="1795462" cy="2241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007033"/>
                </a:solidFill>
                <a:latin typeface="Comic Sans MS" panose="030F0702030302020204" pitchFamily="66" charset="0"/>
              </a:rPr>
              <a:t>CLK</a:t>
            </a:r>
            <a:r>
              <a:rPr lang="zh-CN" altLang="en-US" sz="2400" b="1" dirty="0">
                <a:solidFill>
                  <a:srgbClr val="007033"/>
                </a:solidFill>
                <a:latin typeface="Comic Sans MS" panose="030F0702030302020204" pitchFamily="66" charset="0"/>
              </a:rPr>
              <a:t>信号作为快速设备的同步时钟信号</a:t>
            </a:r>
            <a:endParaRPr lang="en-US" altLang="zh-CN" sz="2400" b="1" dirty="0">
              <a:solidFill>
                <a:srgbClr val="007033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038600" y="2133600"/>
            <a:ext cx="990600" cy="3071813"/>
          </a:xfrm>
          <a:prstGeom prst="ellipse">
            <a:avLst/>
          </a:prstGeom>
          <a:solidFill>
            <a:srgbClr val="FF99FF">
              <a:alpha val="67842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90600" y="2438400"/>
            <a:ext cx="5562600" cy="457200"/>
          </a:xfrm>
          <a:prstGeom prst="roundRect">
            <a:avLst/>
          </a:prstGeom>
          <a:solidFill>
            <a:srgbClr val="0070C0">
              <a:alpha val="58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57200" y="4191000"/>
            <a:ext cx="6172200" cy="762000"/>
          </a:xfrm>
          <a:prstGeom prst="roundRect">
            <a:avLst/>
          </a:prstGeom>
          <a:solidFill>
            <a:srgbClr val="FFC000">
              <a:alpha val="58000"/>
            </a:srgbClr>
          </a:solidFill>
          <a:ln>
            <a:noFill/>
          </a:ln>
          <a:scene3d>
            <a:camera prst="orthographicFront"/>
            <a:lightRig rig="threePt" dir="t"/>
          </a:scene3d>
          <a:sp3d extrusionH="101600" prstMaterial="dkEdge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0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6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build="p"/>
      <p:bldP spid="360458" grpId="0"/>
      <p:bldP spid="360459" grpId="0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/>
          </p:cNvSpPr>
          <p:nvPr>
            <p:ph type="title"/>
          </p:nvPr>
        </p:nvSpPr>
        <p:spPr>
          <a:xfrm>
            <a:off x="533400" y="0"/>
            <a:ext cx="8334375" cy="785813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串行总线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730885" y="942658"/>
            <a:ext cx="7939088" cy="5786438"/>
          </a:xfrm>
          <a:prstGeom prst="rect">
            <a:avLst/>
          </a:prstGeom>
        </p:spPr>
        <p:txBody>
          <a:bodyPr/>
          <a:lstStyle/>
          <a:p>
            <a:pPr marR="0" defTabSz="914400">
              <a:spcBef>
                <a:spcPct val="20000"/>
              </a:spcBef>
              <a:buClr>
                <a:srgbClr val="FFC000"/>
              </a:buClr>
              <a:buSzPct val="100000"/>
              <a:buFontTx/>
              <a:buNone/>
              <a:defRPr/>
            </a:pPr>
            <a:r>
              <a:rPr kumimoji="0" lang="zh-CN" altLang="en-US" sz="3600" b="1" kern="1200" cap="none" spc="0" normalizeH="0" baseline="0" noProof="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   </a:t>
            </a: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高速串行总线体现了成功的网络通信技术向计算机体系结构的渗入：</a:t>
            </a:r>
            <a:r>
              <a:rPr kumimoji="0" lang="zh-CN" altLang="en-US" sz="28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差分信号传输、数据包、点对点</a:t>
            </a:r>
            <a:endParaRPr kumimoji="0" lang="en-US" altLang="zh-CN" sz="2800" b="1" kern="1200" cap="none" spc="0" normalizeH="0" baseline="0" noProof="0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R="0" indent="535305" defTabSz="914400">
              <a:spcBef>
                <a:spcPct val="20000"/>
              </a:spcBef>
              <a:buClr>
                <a:srgbClr val="FFC000"/>
              </a:buClr>
              <a:buSzPct val="100000"/>
              <a:buFont typeface="隶书" panose="02010509060101010101" pitchFamily="49" charset="-122"/>
              <a:buNone/>
              <a:defRPr/>
            </a:pPr>
            <a:endParaRPr kumimoji="0" lang="en-US" altLang="zh-CN" sz="1600" b="1" kern="1200" cap="none" spc="0" normalizeH="0" baseline="0" noProof="0" dirty="0">
              <a:solidFill>
                <a:srgbClr val="000099"/>
              </a:solidFill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571500" marR="0" indent="-571500" defTabSz="914400">
              <a:spcBef>
                <a:spcPts val="600"/>
              </a:spcBef>
              <a:buClrTx/>
              <a:buSzPct val="100000"/>
              <a:buFont typeface="隶书" panose="02010509060101010101" pitchFamily="49" charset="-122"/>
              <a:buAutoNum type="ea1JpnChsDbPeriod"/>
              <a:defRPr/>
            </a:pPr>
            <a:r>
              <a:rPr kumimoji="0" lang="zh-CN" altLang="en-US" sz="2800" b="1" kern="0" cap="none" spc="0" normalizeH="0" baseline="0" noProof="0" dirty="0">
                <a:latin typeface="+mn-lt"/>
                <a:ea typeface="+mn-ea"/>
                <a:cs typeface="+mn-cs"/>
                <a:hlinkClick r:id="rId1" action="ppaction://hlinksldjump"/>
              </a:rPr>
              <a:t>传输方向</a:t>
            </a:r>
            <a:endParaRPr kumimoji="0" lang="en-US" altLang="zh-CN" sz="2800" b="1" kern="1200" cap="none" spc="0" normalizeH="0" baseline="0" noProof="0" dirty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571500" marR="0" indent="-571500" defTabSz="914400">
              <a:spcBef>
                <a:spcPts val="1200"/>
              </a:spcBef>
              <a:buClrTx/>
              <a:buSzPct val="100000"/>
              <a:buFont typeface="隶书" panose="02010509060101010101" pitchFamily="49" charset="-122"/>
              <a:buAutoNum type="ea1JpnChsDbPeriod"/>
              <a:defRPr/>
            </a:pPr>
            <a:r>
              <a:rPr kumimoji="0" lang="zh-CN" altLang="en-US" sz="2800" b="1" kern="0" cap="none" spc="0" normalizeH="0" baseline="0" noProof="0" dirty="0">
                <a:latin typeface="+mn-lt"/>
                <a:ea typeface="+mn-ea"/>
                <a:cs typeface="+mn-cs"/>
                <a:hlinkClick r:id="rId2" action="ppaction://hlinksldjump"/>
              </a:rPr>
              <a:t>传输距离</a:t>
            </a:r>
            <a:endParaRPr kumimoji="0" lang="en-US" altLang="zh-CN" sz="2800" b="1" kern="1200" cap="none" spc="0" normalizeH="0" baseline="0" noProof="0" dirty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571500" marR="0" indent="-571500" defTabSz="914400">
              <a:spcBef>
                <a:spcPts val="1200"/>
              </a:spcBef>
              <a:buClrTx/>
              <a:buSzPct val="100000"/>
              <a:buFont typeface="隶书" panose="02010509060101010101" pitchFamily="49" charset="-122"/>
              <a:buAutoNum type="ea1JpnChsDbPeriod"/>
              <a:defRPr/>
            </a:pPr>
            <a:r>
              <a:rPr kumimoji="0" lang="zh-CN" altLang="en-US" sz="2800" b="1" kern="0" cap="none" spc="0" normalizeH="0" baseline="0" noProof="0" dirty="0">
                <a:latin typeface="+mn-lt"/>
                <a:ea typeface="+mn-ea"/>
                <a:cs typeface="+mn-cs"/>
                <a:hlinkClick r:id="rId3" action="ppaction://hlinksldjump"/>
              </a:rPr>
              <a:t>传输速率</a:t>
            </a:r>
            <a:endParaRPr kumimoji="0" lang="en-US" altLang="zh-CN" sz="2800" b="1" kern="1200" cap="none" spc="0" normalizeH="0" baseline="0" noProof="0" dirty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571500" marR="0" indent="-571500" defTabSz="914400">
              <a:spcBef>
                <a:spcPts val="1200"/>
              </a:spcBef>
              <a:buClrTx/>
              <a:buSzPct val="100000"/>
              <a:buFont typeface="隶书" panose="02010509060101010101" pitchFamily="49" charset="-122"/>
              <a:buAutoNum type="ea1JpnChsDbPeriod"/>
              <a:defRPr/>
            </a:pPr>
            <a:r>
              <a:rPr kumimoji="0" lang="zh-CN" altLang="en-US" sz="2800" b="1" kern="0" cap="none" spc="0" normalizeH="0" baseline="0" noProof="0" dirty="0">
                <a:latin typeface="+mn-lt"/>
                <a:ea typeface="+mn-ea"/>
                <a:cs typeface="+mn-cs"/>
                <a:hlinkClick r:id="rId4" action="ppaction://hlinksldjump"/>
              </a:rPr>
              <a:t>差错控制</a:t>
            </a:r>
            <a:endParaRPr kumimoji="0" lang="en-US" altLang="zh-CN" sz="2800" b="1" kern="1200" cap="none" spc="0" normalizeH="0" baseline="0" noProof="0" dirty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571500" marR="0" indent="-571500" defTabSz="914400">
              <a:spcBef>
                <a:spcPts val="1200"/>
              </a:spcBef>
              <a:buClrTx/>
              <a:buSzPct val="100000"/>
              <a:buFont typeface="隶书" panose="02010509060101010101" pitchFamily="49" charset="-122"/>
              <a:buAutoNum type="ea1JpnChsDbPeriod"/>
              <a:defRPr/>
            </a:pPr>
            <a:r>
              <a:rPr kumimoji="0" lang="zh-CN" altLang="en-US" sz="2800" b="1" kern="0" cap="none" spc="0" normalizeH="0" baseline="0" noProof="0" dirty="0">
                <a:latin typeface="+mn-lt"/>
                <a:ea typeface="+mn-ea"/>
                <a:cs typeface="+mn-cs"/>
              </a:rPr>
              <a:t>传输时序</a:t>
            </a:r>
            <a:endParaRPr kumimoji="0" lang="en-US" altLang="zh-CN" sz="2800" b="1" kern="1200" cap="none" spc="0" normalizeH="0" baseline="0" noProof="0" dirty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571500" marR="0" indent="-571500" defTabSz="914400">
              <a:spcBef>
                <a:spcPts val="1200"/>
              </a:spcBef>
              <a:buClrTx/>
              <a:buSzPct val="100000"/>
              <a:buFont typeface="隶书" panose="02010509060101010101" pitchFamily="49" charset="-122"/>
              <a:buAutoNum type="ea1JpnChsDbPeriod"/>
              <a:defRPr/>
            </a:pPr>
            <a:r>
              <a:rPr kumimoji="0" lang="zh-CN" altLang="en-US" sz="2800" b="1" kern="0" cap="none" spc="0" normalizeH="0" baseline="0" noProof="0" dirty="0">
                <a:latin typeface="+mn-lt"/>
                <a:ea typeface="+mn-ea"/>
                <a:cs typeface="+mn-cs"/>
                <a:hlinkClick r:id="rId5" action="ppaction://hlinksldjump"/>
              </a:rPr>
              <a:t>数据格式及含义</a:t>
            </a:r>
            <a:endParaRPr kumimoji="0" lang="en-US" altLang="zh-CN" sz="2800" b="1" kern="1200" cap="none" spc="0" normalizeH="0" baseline="0" noProof="0" dirty="0">
              <a:latin typeface="Arial" panose="020B0604020202020204" pitchFamily="34" charset="0"/>
              <a:ea typeface="宋体" panose="02010600030101010101" pitchFamily="2" charset="-122"/>
              <a:cs typeface="+mn-cs"/>
              <a:hlinkClick r:id="" action="ppaction://noactio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90900" y="2709228"/>
            <a:ext cx="45720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单工、 半双工、双工、多工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05200" y="3337560"/>
            <a:ext cx="1731963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基波、载波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05200" y="3893503"/>
            <a:ext cx="43434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比特率、波特率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81400" y="4450398"/>
            <a:ext cx="38100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</a:rPr>
              <a:t>ARQ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</a:rPr>
              <a:t>FEC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</a:rPr>
              <a:t>HEC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81400" y="5026660"/>
            <a:ext cx="1731963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hlinkClick r:id="rId6" action="ppaction://hlinksldjump"/>
              </a:rPr>
              <a:t>同步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、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hlinkClick r:id="rId7" action="ppaction://hlinksldjump"/>
              </a:rPr>
              <a:t>异步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43400" y="5631498"/>
            <a:ext cx="30480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控制信息、数据信息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13" name="左箭头 12">
            <a:hlinkClick r:id="rId8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日期占位符 16"/>
          <p:cNvSpPr txBox="1">
            <a:spLocks noGrp="1"/>
          </p:cNvSpPr>
          <p:nvPr>
            <p:ph type="dt" sz="half" idx="2"/>
          </p:nvPr>
        </p:nvSpPr>
        <p:spPr bwMode="auto"/>
        <p:txBody>
          <a:bodyPr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/>
          </p:cNvSpPr>
          <p:nvPr>
            <p:ph type="title"/>
          </p:nvPr>
        </p:nvSpPr>
        <p:spPr>
          <a:xfrm>
            <a:off x="414338" y="76200"/>
            <a:ext cx="8805862" cy="642938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串行数据的传输方向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84006" name="Text Box 6"/>
          <p:cNvSpPr txBox="1"/>
          <p:nvPr/>
        </p:nvSpPr>
        <p:spPr>
          <a:xfrm>
            <a:off x="917575" y="2112963"/>
            <a:ext cx="1092200" cy="37306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发送器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384007" name="Text Box 7"/>
          <p:cNvSpPr txBox="1"/>
          <p:nvPr/>
        </p:nvSpPr>
        <p:spPr>
          <a:xfrm>
            <a:off x="1323975" y="1714500"/>
            <a:ext cx="273050" cy="3317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>
              <a:lnSpc>
                <a:spcPct val="96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4008" name="Text Box 8"/>
          <p:cNvSpPr txBox="1"/>
          <p:nvPr/>
        </p:nvSpPr>
        <p:spPr>
          <a:xfrm>
            <a:off x="2965450" y="2112963"/>
            <a:ext cx="1092200" cy="37306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接收器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384009" name="Text Box 9"/>
          <p:cNvSpPr txBox="1"/>
          <p:nvPr/>
        </p:nvSpPr>
        <p:spPr>
          <a:xfrm>
            <a:off x="3370263" y="1714500"/>
            <a:ext cx="274637" cy="3317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>
              <a:lnSpc>
                <a:spcPct val="96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4010" name="Line 10"/>
          <p:cNvSpPr/>
          <p:nvPr/>
        </p:nvSpPr>
        <p:spPr>
          <a:xfrm>
            <a:off x="2043113" y="2263775"/>
            <a:ext cx="885825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384011" name="Text Box 11"/>
          <p:cNvSpPr txBox="1"/>
          <p:nvPr/>
        </p:nvSpPr>
        <p:spPr>
          <a:xfrm>
            <a:off x="1263650" y="2662238"/>
            <a:ext cx="2160588" cy="4143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单工方式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4013" name="Text Box 13"/>
          <p:cNvSpPr txBox="1"/>
          <p:nvPr/>
        </p:nvSpPr>
        <p:spPr>
          <a:xfrm>
            <a:off x="3049588" y="4071938"/>
            <a:ext cx="1536700" cy="1285875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/>
            <a:endParaRPr lang="zh-CN" altLang="zh-CN" sz="2400" b="1" dirty="0">
              <a:latin typeface="Arial" panose="020B0604020202020204" pitchFamily="34" charset="0"/>
            </a:endParaRPr>
          </a:p>
        </p:txBody>
      </p:sp>
      <p:sp>
        <p:nvSpPr>
          <p:cNvPr id="384014" name="Text Box 14"/>
          <p:cNvSpPr txBox="1"/>
          <p:nvPr/>
        </p:nvSpPr>
        <p:spPr>
          <a:xfrm>
            <a:off x="552450" y="4071938"/>
            <a:ext cx="1584325" cy="1285875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/>
            <a:endParaRPr lang="zh-CN" altLang="zh-CN" sz="2400" b="1" dirty="0">
              <a:latin typeface="Arial" panose="020B0604020202020204" pitchFamily="34" charset="0"/>
            </a:endParaRPr>
          </a:p>
        </p:txBody>
      </p:sp>
      <p:sp>
        <p:nvSpPr>
          <p:cNvPr id="384015" name="Text Box 15"/>
          <p:cNvSpPr txBox="1"/>
          <p:nvPr/>
        </p:nvSpPr>
        <p:spPr>
          <a:xfrm>
            <a:off x="757238" y="4222750"/>
            <a:ext cx="1085850" cy="411163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发送器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384016" name="Text Box 16"/>
          <p:cNvSpPr txBox="1"/>
          <p:nvPr/>
        </p:nvSpPr>
        <p:spPr>
          <a:xfrm>
            <a:off x="1260475" y="3762375"/>
            <a:ext cx="271463" cy="2635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4017" name="Text Box 17"/>
          <p:cNvSpPr txBox="1"/>
          <p:nvPr/>
        </p:nvSpPr>
        <p:spPr>
          <a:xfrm>
            <a:off x="3446463" y="4222750"/>
            <a:ext cx="1085850" cy="42703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发送器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384018" name="Text Box 18"/>
          <p:cNvSpPr txBox="1"/>
          <p:nvPr/>
        </p:nvSpPr>
        <p:spPr>
          <a:xfrm>
            <a:off x="3748088" y="3714750"/>
            <a:ext cx="271462" cy="2635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4019" name="Text Box 19"/>
          <p:cNvSpPr txBox="1"/>
          <p:nvPr/>
        </p:nvSpPr>
        <p:spPr>
          <a:xfrm>
            <a:off x="1574800" y="5507038"/>
            <a:ext cx="2147888" cy="4302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半双工方式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4021" name="Text Box 21"/>
          <p:cNvSpPr txBox="1"/>
          <p:nvPr/>
        </p:nvSpPr>
        <p:spPr>
          <a:xfrm>
            <a:off x="757238" y="4852988"/>
            <a:ext cx="1085850" cy="39846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接收器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384022" name="Text Box 22"/>
          <p:cNvSpPr txBox="1"/>
          <p:nvPr/>
        </p:nvSpPr>
        <p:spPr>
          <a:xfrm>
            <a:off x="3446463" y="4829175"/>
            <a:ext cx="1085850" cy="411163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接收器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grpSp>
        <p:nvGrpSpPr>
          <p:cNvPr id="2" name="Group 23"/>
          <p:cNvGrpSpPr/>
          <p:nvPr/>
        </p:nvGrpSpPr>
        <p:grpSpPr>
          <a:xfrm>
            <a:off x="1846263" y="4370388"/>
            <a:ext cx="169862" cy="719137"/>
            <a:chOff x="4904" y="11730"/>
            <a:chExt cx="196" cy="657"/>
          </a:xfrm>
        </p:grpSpPr>
        <p:sp>
          <p:nvSpPr>
            <p:cNvPr id="70724" name="Line 24"/>
            <p:cNvSpPr/>
            <p:nvPr/>
          </p:nvSpPr>
          <p:spPr>
            <a:xfrm>
              <a:off x="4904" y="11730"/>
              <a:ext cx="166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0725" name="Line 25"/>
            <p:cNvSpPr/>
            <p:nvPr/>
          </p:nvSpPr>
          <p:spPr>
            <a:xfrm>
              <a:off x="5054" y="11730"/>
              <a:ext cx="0" cy="18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0726" name="Line 26"/>
            <p:cNvSpPr/>
            <p:nvPr/>
          </p:nvSpPr>
          <p:spPr>
            <a:xfrm>
              <a:off x="4904" y="12375"/>
              <a:ext cx="166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0727" name="Line 27"/>
            <p:cNvSpPr/>
            <p:nvPr/>
          </p:nvSpPr>
          <p:spPr>
            <a:xfrm>
              <a:off x="5054" y="12207"/>
              <a:ext cx="0" cy="18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0728" name="AutoShape 28"/>
            <p:cNvSpPr/>
            <p:nvPr/>
          </p:nvSpPr>
          <p:spPr>
            <a:xfrm>
              <a:off x="5040" y="11895"/>
              <a:ext cx="60" cy="75"/>
            </a:xfrm>
            <a:prstGeom prst="flowChartConnector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b="1" dirty="0">
                <a:latin typeface="Arial" panose="020B0604020202020204" pitchFamily="34" charset="0"/>
              </a:endParaRPr>
            </a:p>
          </p:txBody>
        </p:sp>
        <p:sp>
          <p:nvSpPr>
            <p:cNvPr id="70729" name="AutoShape 29"/>
            <p:cNvSpPr/>
            <p:nvPr/>
          </p:nvSpPr>
          <p:spPr>
            <a:xfrm>
              <a:off x="5026" y="12180"/>
              <a:ext cx="60" cy="75"/>
            </a:xfrm>
            <a:prstGeom prst="flowChartConnector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b="1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30"/>
          <p:cNvGrpSpPr/>
          <p:nvPr/>
        </p:nvGrpSpPr>
        <p:grpSpPr>
          <a:xfrm flipH="1">
            <a:off x="3254375" y="4370388"/>
            <a:ext cx="169863" cy="719137"/>
            <a:chOff x="4904" y="11730"/>
            <a:chExt cx="196" cy="657"/>
          </a:xfrm>
        </p:grpSpPr>
        <p:sp>
          <p:nvSpPr>
            <p:cNvPr id="70718" name="Line 31"/>
            <p:cNvSpPr/>
            <p:nvPr/>
          </p:nvSpPr>
          <p:spPr>
            <a:xfrm>
              <a:off x="4904" y="11730"/>
              <a:ext cx="166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0719" name="Line 32"/>
            <p:cNvSpPr/>
            <p:nvPr/>
          </p:nvSpPr>
          <p:spPr>
            <a:xfrm>
              <a:off x="5054" y="11730"/>
              <a:ext cx="0" cy="18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0720" name="Line 33"/>
            <p:cNvSpPr/>
            <p:nvPr/>
          </p:nvSpPr>
          <p:spPr>
            <a:xfrm>
              <a:off x="4904" y="12375"/>
              <a:ext cx="166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0721" name="Line 34"/>
            <p:cNvSpPr/>
            <p:nvPr/>
          </p:nvSpPr>
          <p:spPr>
            <a:xfrm>
              <a:off x="5054" y="12207"/>
              <a:ext cx="0" cy="18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0722" name="AutoShape 35"/>
            <p:cNvSpPr/>
            <p:nvPr/>
          </p:nvSpPr>
          <p:spPr>
            <a:xfrm>
              <a:off x="5040" y="11895"/>
              <a:ext cx="60" cy="75"/>
            </a:xfrm>
            <a:prstGeom prst="flowChartConnector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b="1" dirty="0">
                <a:latin typeface="Arial" panose="020B0604020202020204" pitchFamily="34" charset="0"/>
              </a:endParaRPr>
            </a:p>
          </p:txBody>
        </p:sp>
        <p:sp>
          <p:nvSpPr>
            <p:cNvPr id="70723" name="AutoShape 36"/>
            <p:cNvSpPr/>
            <p:nvPr/>
          </p:nvSpPr>
          <p:spPr>
            <a:xfrm>
              <a:off x="5026" y="12180"/>
              <a:ext cx="60" cy="75"/>
            </a:xfrm>
            <a:prstGeom prst="flowChartConnector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b="1" dirty="0">
                <a:latin typeface="Arial" panose="020B0604020202020204" pitchFamily="34" charset="0"/>
              </a:endParaRPr>
            </a:p>
          </p:txBody>
        </p:sp>
      </p:grpSp>
      <p:sp>
        <p:nvSpPr>
          <p:cNvPr id="384037" name="Line 37"/>
          <p:cNvSpPr/>
          <p:nvPr/>
        </p:nvSpPr>
        <p:spPr>
          <a:xfrm>
            <a:off x="2222500" y="4748213"/>
            <a:ext cx="7874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84038" name="Line 38"/>
          <p:cNvSpPr/>
          <p:nvPr/>
        </p:nvSpPr>
        <p:spPr>
          <a:xfrm flipH="1">
            <a:off x="1984375" y="4748213"/>
            <a:ext cx="223838" cy="163512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sm" len="med"/>
          </a:ln>
        </p:spPr>
      </p:sp>
      <p:sp>
        <p:nvSpPr>
          <p:cNvPr id="384039" name="Line 39"/>
          <p:cNvSpPr/>
          <p:nvPr/>
        </p:nvSpPr>
        <p:spPr>
          <a:xfrm flipH="1">
            <a:off x="2982913" y="4568825"/>
            <a:ext cx="268287" cy="195263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sm" len="med"/>
            <a:tailEnd type="none" w="med" len="med"/>
          </a:ln>
        </p:spPr>
      </p:sp>
      <p:sp>
        <p:nvSpPr>
          <p:cNvPr id="384040" name="Line 40"/>
          <p:cNvSpPr/>
          <p:nvPr/>
        </p:nvSpPr>
        <p:spPr>
          <a:xfrm>
            <a:off x="2428875" y="4632325"/>
            <a:ext cx="492125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384041" name="Line 41"/>
          <p:cNvSpPr/>
          <p:nvPr/>
        </p:nvSpPr>
        <p:spPr>
          <a:xfrm flipH="1">
            <a:off x="2428875" y="4862513"/>
            <a:ext cx="492125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384043" name="Text Box 43"/>
          <p:cNvSpPr txBox="1"/>
          <p:nvPr/>
        </p:nvSpPr>
        <p:spPr>
          <a:xfrm>
            <a:off x="6981825" y="1428750"/>
            <a:ext cx="1587500" cy="1249363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zh-CN" altLang="zh-CN" sz="2400" dirty="0">
              <a:latin typeface="Arial" panose="020B0604020202020204" pitchFamily="34" charset="0"/>
            </a:endParaRPr>
          </a:p>
        </p:txBody>
      </p:sp>
      <p:sp>
        <p:nvSpPr>
          <p:cNvPr id="384044" name="Text Box 44"/>
          <p:cNvSpPr txBox="1"/>
          <p:nvPr/>
        </p:nvSpPr>
        <p:spPr>
          <a:xfrm>
            <a:off x="4767263" y="1500188"/>
            <a:ext cx="1643062" cy="1143000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zh-CN" altLang="zh-CN" sz="2400" dirty="0">
              <a:latin typeface="Arial" panose="020B0604020202020204" pitchFamily="34" charset="0"/>
            </a:endParaRPr>
          </a:p>
        </p:txBody>
      </p:sp>
      <p:sp>
        <p:nvSpPr>
          <p:cNvPr id="384045" name="Text Box 45"/>
          <p:cNvSpPr txBox="1"/>
          <p:nvPr/>
        </p:nvSpPr>
        <p:spPr>
          <a:xfrm>
            <a:off x="5043488" y="1706563"/>
            <a:ext cx="1033462" cy="38576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发送器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384046" name="Text Box 46"/>
          <p:cNvSpPr txBox="1"/>
          <p:nvPr/>
        </p:nvSpPr>
        <p:spPr>
          <a:xfrm>
            <a:off x="5426075" y="1214438"/>
            <a:ext cx="258763" cy="2524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>
              <a:lnSpc>
                <a:spcPct val="96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4047" name="Text Box 47"/>
          <p:cNvSpPr txBox="1"/>
          <p:nvPr/>
        </p:nvSpPr>
        <p:spPr>
          <a:xfrm>
            <a:off x="7302500" y="1706563"/>
            <a:ext cx="1033463" cy="38576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接收器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384048" name="Text Box 48"/>
          <p:cNvSpPr txBox="1"/>
          <p:nvPr/>
        </p:nvSpPr>
        <p:spPr>
          <a:xfrm>
            <a:off x="7686675" y="1230313"/>
            <a:ext cx="257175" cy="2524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>
              <a:lnSpc>
                <a:spcPct val="96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4049" name="Line 49"/>
          <p:cNvSpPr/>
          <p:nvPr/>
        </p:nvSpPr>
        <p:spPr>
          <a:xfrm>
            <a:off x="6076950" y="1781175"/>
            <a:ext cx="12065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384050" name="Text Box 50"/>
          <p:cNvSpPr txBox="1"/>
          <p:nvPr/>
        </p:nvSpPr>
        <p:spPr>
          <a:xfrm>
            <a:off x="5735638" y="2865438"/>
            <a:ext cx="2043112" cy="4445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双工方式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4051" name="Text Box 51"/>
          <p:cNvSpPr txBox="1"/>
          <p:nvPr/>
        </p:nvSpPr>
        <p:spPr>
          <a:xfrm>
            <a:off x="5043488" y="2182813"/>
            <a:ext cx="1033462" cy="368300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接收器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384052" name="Text Box 52"/>
          <p:cNvSpPr txBox="1"/>
          <p:nvPr/>
        </p:nvSpPr>
        <p:spPr>
          <a:xfrm>
            <a:off x="7302500" y="2197100"/>
            <a:ext cx="1033463" cy="339725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发送器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384053" name="Line 53"/>
          <p:cNvSpPr/>
          <p:nvPr/>
        </p:nvSpPr>
        <p:spPr>
          <a:xfrm flipH="1">
            <a:off x="6076950" y="2336800"/>
            <a:ext cx="12065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384055" name="Text Box 55"/>
          <p:cNvSpPr txBox="1"/>
          <p:nvPr/>
        </p:nvSpPr>
        <p:spPr>
          <a:xfrm>
            <a:off x="5316538" y="3810000"/>
            <a:ext cx="428625" cy="311150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1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384056" name="Text Box 56"/>
          <p:cNvSpPr txBox="1"/>
          <p:nvPr/>
        </p:nvSpPr>
        <p:spPr>
          <a:xfrm>
            <a:off x="5316538" y="4276725"/>
            <a:ext cx="428625" cy="309563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2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384057" name="Text Box 57"/>
          <p:cNvSpPr txBox="1"/>
          <p:nvPr/>
        </p:nvSpPr>
        <p:spPr>
          <a:xfrm>
            <a:off x="5316538" y="5364163"/>
            <a:ext cx="428625" cy="311150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n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384058" name="Text Box 58"/>
          <p:cNvSpPr txBox="1"/>
          <p:nvPr/>
        </p:nvSpPr>
        <p:spPr>
          <a:xfrm>
            <a:off x="6240463" y="3887788"/>
            <a:ext cx="428625" cy="1728787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endParaRPr lang="en-US" altLang="zh-CN" sz="2400" b="1" dirty="0">
              <a:latin typeface="Arial" panose="020B0604020202020204" pitchFamily="34" charset="0"/>
            </a:endParaRPr>
          </a:p>
          <a:p>
            <a:pPr algn="ctr">
              <a:lnSpc>
                <a:spcPct val="96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复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algn="ctr">
              <a:lnSpc>
                <a:spcPct val="96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用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algn="ctr">
              <a:lnSpc>
                <a:spcPct val="96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器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384059" name="Line 59"/>
          <p:cNvSpPr/>
          <p:nvPr/>
        </p:nvSpPr>
        <p:spPr>
          <a:xfrm>
            <a:off x="5749925" y="3968750"/>
            <a:ext cx="481013" cy="0"/>
          </a:xfrm>
          <a:prstGeom prst="line">
            <a:avLst/>
          </a:prstGeom>
          <a:ln w="34925" cap="flat" cmpd="sng">
            <a:solidFill>
              <a:schemeClr val="tx1"/>
            </a:solidFill>
            <a:prstDash val="solid"/>
            <a:headEnd type="triangle" w="lg" len="lg"/>
            <a:tailEnd type="triangle" w="lg" len="lg"/>
          </a:ln>
        </p:spPr>
      </p:sp>
      <p:sp>
        <p:nvSpPr>
          <p:cNvPr id="384060" name="Line 60"/>
          <p:cNvSpPr/>
          <p:nvPr/>
        </p:nvSpPr>
        <p:spPr>
          <a:xfrm>
            <a:off x="5749925" y="4435475"/>
            <a:ext cx="481013" cy="0"/>
          </a:xfrm>
          <a:prstGeom prst="line">
            <a:avLst/>
          </a:prstGeom>
          <a:ln w="34925" cap="flat" cmpd="sng">
            <a:solidFill>
              <a:schemeClr val="tx1"/>
            </a:solidFill>
            <a:prstDash val="solid"/>
            <a:headEnd type="triangle" w="lg" len="lg"/>
            <a:tailEnd type="triangle" w="lg" len="lg"/>
          </a:ln>
        </p:spPr>
      </p:sp>
      <p:sp>
        <p:nvSpPr>
          <p:cNvPr id="384061" name="Line 61"/>
          <p:cNvSpPr/>
          <p:nvPr/>
        </p:nvSpPr>
        <p:spPr>
          <a:xfrm>
            <a:off x="5749925" y="5522913"/>
            <a:ext cx="481013" cy="0"/>
          </a:xfrm>
          <a:prstGeom prst="line">
            <a:avLst/>
          </a:prstGeom>
          <a:ln w="34925" cap="flat" cmpd="sng">
            <a:solidFill>
              <a:schemeClr val="tx1"/>
            </a:solidFill>
            <a:prstDash val="solid"/>
            <a:headEnd type="triangle" w="lg" len="lg"/>
            <a:tailEnd type="triangle" w="lg" len="lg"/>
          </a:ln>
        </p:spPr>
      </p:sp>
      <p:sp>
        <p:nvSpPr>
          <p:cNvPr id="384062" name="Text Box 62"/>
          <p:cNvSpPr txBox="1"/>
          <p:nvPr/>
        </p:nvSpPr>
        <p:spPr>
          <a:xfrm>
            <a:off x="7615238" y="3830638"/>
            <a:ext cx="428625" cy="1728787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endParaRPr lang="en-US" altLang="zh-CN" sz="2400" b="1" dirty="0">
              <a:latin typeface="Arial" panose="020B0604020202020204" pitchFamily="34" charset="0"/>
            </a:endParaRPr>
          </a:p>
          <a:p>
            <a:pPr algn="ctr">
              <a:lnSpc>
                <a:spcPct val="96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复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algn="ctr">
              <a:lnSpc>
                <a:spcPct val="96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用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algn="ctr">
              <a:lnSpc>
                <a:spcPct val="96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器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384063" name="Line 63"/>
          <p:cNvSpPr/>
          <p:nvPr/>
        </p:nvSpPr>
        <p:spPr>
          <a:xfrm>
            <a:off x="8074025" y="3911600"/>
            <a:ext cx="481013" cy="0"/>
          </a:xfrm>
          <a:prstGeom prst="line">
            <a:avLst/>
          </a:prstGeom>
          <a:ln w="34925" cap="flat" cmpd="sng">
            <a:solidFill>
              <a:schemeClr val="tx1"/>
            </a:solidFill>
            <a:prstDash val="solid"/>
            <a:headEnd type="triangle" w="lg" len="lg"/>
            <a:tailEnd type="triangle" w="lg" len="lg"/>
          </a:ln>
        </p:spPr>
      </p:sp>
      <p:sp>
        <p:nvSpPr>
          <p:cNvPr id="384064" name="Line 64"/>
          <p:cNvSpPr/>
          <p:nvPr/>
        </p:nvSpPr>
        <p:spPr>
          <a:xfrm>
            <a:off x="8074025" y="4378325"/>
            <a:ext cx="481013" cy="0"/>
          </a:xfrm>
          <a:prstGeom prst="line">
            <a:avLst/>
          </a:prstGeom>
          <a:ln w="34925" cap="flat" cmpd="sng">
            <a:solidFill>
              <a:schemeClr val="tx1"/>
            </a:solidFill>
            <a:prstDash val="solid"/>
            <a:headEnd type="triangle" w="lg" len="lg"/>
            <a:tailEnd type="triangle" w="lg" len="lg"/>
          </a:ln>
        </p:spPr>
      </p:sp>
      <p:sp>
        <p:nvSpPr>
          <p:cNvPr id="384065" name="Line 65"/>
          <p:cNvSpPr/>
          <p:nvPr/>
        </p:nvSpPr>
        <p:spPr>
          <a:xfrm>
            <a:off x="8074025" y="5465763"/>
            <a:ext cx="481013" cy="0"/>
          </a:xfrm>
          <a:prstGeom prst="line">
            <a:avLst/>
          </a:prstGeom>
          <a:ln w="34925" cap="flat" cmpd="sng">
            <a:solidFill>
              <a:schemeClr val="tx1"/>
            </a:solidFill>
            <a:prstDash val="solid"/>
            <a:headEnd type="triangle" w="lg" len="lg"/>
            <a:tailEnd type="triangle" w="lg" len="lg"/>
          </a:ln>
        </p:spPr>
      </p:sp>
      <p:sp>
        <p:nvSpPr>
          <p:cNvPr id="384066" name="Text Box 66"/>
          <p:cNvSpPr txBox="1"/>
          <p:nvPr/>
        </p:nvSpPr>
        <p:spPr>
          <a:xfrm>
            <a:off x="8562975" y="3752850"/>
            <a:ext cx="428625" cy="311150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1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384067" name="Text Box 67"/>
          <p:cNvSpPr txBox="1"/>
          <p:nvPr/>
        </p:nvSpPr>
        <p:spPr>
          <a:xfrm>
            <a:off x="8562975" y="4219575"/>
            <a:ext cx="428625" cy="309563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2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384068" name="Text Box 68"/>
          <p:cNvSpPr txBox="1"/>
          <p:nvPr/>
        </p:nvSpPr>
        <p:spPr>
          <a:xfrm>
            <a:off x="8562975" y="5307013"/>
            <a:ext cx="428625" cy="311150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n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384069" name="Line 69"/>
          <p:cNvSpPr/>
          <p:nvPr/>
        </p:nvSpPr>
        <p:spPr>
          <a:xfrm>
            <a:off x="6705600" y="4743450"/>
            <a:ext cx="909638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lg" len="lg"/>
            <a:tailEnd type="triangle" w="lg" len="lg"/>
          </a:ln>
        </p:spPr>
      </p:sp>
      <p:sp>
        <p:nvSpPr>
          <p:cNvPr id="384070" name="Text Box 70"/>
          <p:cNvSpPr txBox="1"/>
          <p:nvPr/>
        </p:nvSpPr>
        <p:spPr>
          <a:xfrm>
            <a:off x="5434013" y="4741863"/>
            <a:ext cx="417512" cy="504825"/>
          </a:xfrm>
          <a:prstGeom prst="rect">
            <a:avLst/>
          </a:prstGeom>
          <a:noFill/>
          <a:ln w="38100">
            <a:noFill/>
          </a:ln>
        </p:spPr>
        <p:txBody>
          <a:bodyPr vert="eaVert" lIns="0" tIns="0" rIns="0" bIns="0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</a:rPr>
              <a:t>……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384071" name="Text Box 71"/>
          <p:cNvSpPr txBox="1"/>
          <p:nvPr/>
        </p:nvSpPr>
        <p:spPr>
          <a:xfrm>
            <a:off x="8366125" y="4684713"/>
            <a:ext cx="415925" cy="504825"/>
          </a:xfrm>
          <a:prstGeom prst="rect">
            <a:avLst/>
          </a:prstGeom>
          <a:noFill/>
          <a:ln w="38100">
            <a:noFill/>
          </a:ln>
        </p:spPr>
        <p:txBody>
          <a:bodyPr vert="eaVert" lIns="0" tIns="0" rIns="0" bIns="0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</a:rPr>
              <a:t>……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384072" name="Text Box 72"/>
          <p:cNvSpPr txBox="1"/>
          <p:nvPr/>
        </p:nvSpPr>
        <p:spPr>
          <a:xfrm>
            <a:off x="5770563" y="5815013"/>
            <a:ext cx="2101850" cy="388937"/>
          </a:xfrm>
          <a:prstGeom prst="rect">
            <a:avLst/>
          </a:prstGeom>
          <a:noFill/>
          <a:ln w="28575">
            <a:noFill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多工方式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4074" name="AutoShape 74"/>
          <p:cNvSpPr/>
          <p:nvPr/>
        </p:nvSpPr>
        <p:spPr>
          <a:xfrm>
            <a:off x="3851275" y="6215063"/>
            <a:ext cx="3487738" cy="428625"/>
          </a:xfrm>
          <a:prstGeom prst="cloudCallout">
            <a:avLst>
              <a:gd name="adj1" fmla="val 21463"/>
              <a:gd name="adj2" fmla="val -281403"/>
            </a:avLst>
          </a:prstGeom>
          <a:solidFill>
            <a:srgbClr val="C00000">
              <a:alpha val="47058"/>
            </a:srgbClr>
          </a:solidFill>
          <a:ln w="9525">
            <a:noFill/>
          </a:ln>
        </p:spPr>
        <p:txBody>
          <a:bodyPr lIns="0" tIns="0" rIns="0" bIns="0"/>
          <a:lstStyle/>
          <a:p>
            <a:r>
              <a:rPr lang="en-US" altLang="zh-CN" sz="2400" b="1" dirty="0">
                <a:latin typeface="Arial" panose="020B0604020202020204" pitchFamily="34" charset="0"/>
              </a:rPr>
              <a:t>TDM</a:t>
            </a:r>
            <a:r>
              <a:rPr lang="zh-CN" altLang="en-US" sz="2400" b="1" dirty="0">
                <a:latin typeface="Arial" panose="020B0604020202020204" pitchFamily="34" charset="0"/>
              </a:rPr>
              <a:t>、</a:t>
            </a:r>
            <a:r>
              <a:rPr lang="en-US" altLang="zh-CN" sz="2400" b="1" dirty="0">
                <a:latin typeface="Arial" panose="020B0604020202020204" pitchFamily="34" charset="0"/>
              </a:rPr>
              <a:t>FDM</a:t>
            </a:r>
            <a:r>
              <a:rPr lang="zh-CN" altLang="en-US" sz="2400" b="1" dirty="0">
                <a:latin typeface="Arial" panose="020B0604020202020204" pitchFamily="34" charset="0"/>
              </a:rPr>
              <a:t>等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384075" name="Oval 75"/>
          <p:cNvSpPr/>
          <p:nvPr/>
        </p:nvSpPr>
        <p:spPr>
          <a:xfrm>
            <a:off x="6273800" y="4149725"/>
            <a:ext cx="404813" cy="1136650"/>
          </a:xfrm>
          <a:prstGeom prst="ellipse">
            <a:avLst/>
          </a:prstGeom>
          <a:solidFill>
            <a:srgbClr val="C00000">
              <a:alpha val="47058"/>
            </a:srgbClr>
          </a:solidFill>
          <a:ln w="9525">
            <a:noFill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" name="左箭头 70">
            <a:hlinkClick r:id="rId1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2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73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74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4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4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4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84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84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84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84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84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84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84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84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84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84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84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84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84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84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84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84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84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84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84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8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84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84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84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8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8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8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38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38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38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384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384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384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384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384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38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384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38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38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384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384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38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38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384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384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384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384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384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384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006" grpId="0" animBg="1"/>
      <p:bldP spid="384007" grpId="0"/>
      <p:bldP spid="384008" grpId="0" animBg="1"/>
      <p:bldP spid="384009" grpId="0"/>
      <p:bldP spid="384011" grpId="0"/>
      <p:bldP spid="384013" grpId="0" animBg="1"/>
      <p:bldP spid="384014" grpId="0" animBg="1"/>
      <p:bldP spid="384015" grpId="0" animBg="1"/>
      <p:bldP spid="384016" grpId="0"/>
      <p:bldP spid="384017" grpId="0" animBg="1"/>
      <p:bldP spid="384018" grpId="0"/>
      <p:bldP spid="384019" grpId="0"/>
      <p:bldP spid="384021" grpId="0" animBg="1"/>
      <p:bldP spid="384022" grpId="0" animBg="1"/>
      <p:bldP spid="384043" grpId="0" animBg="1"/>
      <p:bldP spid="384044" grpId="0" animBg="1"/>
      <p:bldP spid="384045" grpId="0" animBg="1"/>
      <p:bldP spid="384046" grpId="0"/>
      <p:bldP spid="384047" grpId="0" animBg="1"/>
      <p:bldP spid="384048" grpId="0"/>
      <p:bldP spid="384050" grpId="0"/>
      <p:bldP spid="384051" grpId="0" animBg="1"/>
      <p:bldP spid="384052" grpId="0" animBg="1"/>
      <p:bldP spid="384055" grpId="0"/>
      <p:bldP spid="384056" grpId="0"/>
      <p:bldP spid="384057" grpId="0"/>
      <p:bldP spid="384058" grpId="0" animBg="1"/>
      <p:bldP spid="384062" grpId="0" animBg="1"/>
      <p:bldP spid="384066" grpId="0"/>
      <p:bldP spid="384067" grpId="0"/>
      <p:bldP spid="384068" grpId="0"/>
      <p:bldP spid="384070" grpId="0"/>
      <p:bldP spid="384071" grpId="0"/>
      <p:bldP spid="384072" grpId="0"/>
      <p:bldP spid="384074" grpId="0" animBg="1"/>
      <p:bldP spid="38407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6" name="Rectangle 4"/>
          <p:cNvSpPr>
            <a:spLocks noChangeArrowheads="1"/>
          </p:cNvSpPr>
          <p:nvPr/>
        </p:nvSpPr>
        <p:spPr bwMode="auto">
          <a:xfrm>
            <a:off x="381000" y="904875"/>
            <a:ext cx="8677275" cy="600710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串行数据在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基波传送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方式下（指信号按原样传输），通常只能传输几十米至几百米，并且传输速率越大，传输距离越短。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为提高串行数据的传输速率和传送距离，我们通常采用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载波传送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（利用调制解调技术将信号加在高频载波上再进行传输）。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如：可将数字信号利用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MODEM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调制到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300 ~ 3300Hz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频段以利用公用电话线进行传输。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常用的调制解调方法包括频移键控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FSK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、幅移键控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ASK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、相移键控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PSK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等方式。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683" name="Rectangle 2"/>
          <p:cNvSpPr>
            <a:spLocks noGrp="1" noRot="1"/>
          </p:cNvSpPr>
          <p:nvPr>
            <p:ph type="title"/>
          </p:nvPr>
        </p:nvSpPr>
        <p:spPr>
          <a:xfrm>
            <a:off x="457200" y="-6350"/>
            <a:ext cx="8229600" cy="768350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串行数据的调制解调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92201" name="Text Box 9"/>
          <p:cNvSpPr txBox="1"/>
          <p:nvPr/>
        </p:nvSpPr>
        <p:spPr>
          <a:xfrm>
            <a:off x="1247775" y="4284663"/>
            <a:ext cx="387350" cy="124460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rIns="36000"/>
          <a:lstStyle/>
          <a:p>
            <a:pPr algn="r"/>
            <a:r>
              <a:rPr lang="zh-CN" altLang="en-US" b="1" dirty="0">
                <a:solidFill>
                  <a:schemeClr val="tx2"/>
                </a:solidFill>
                <a:latin typeface="Arial" panose="020B0604020202020204" pitchFamily="34" charset="0"/>
              </a:rPr>
              <a:t>串</a:t>
            </a:r>
            <a:endParaRPr lang="zh-CN" altLang="en-US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algn="r"/>
            <a:r>
              <a:rPr lang="zh-CN" altLang="en-US" b="1" dirty="0">
                <a:solidFill>
                  <a:schemeClr val="tx2"/>
                </a:solidFill>
                <a:latin typeface="Arial" panose="020B0604020202020204" pitchFamily="34" charset="0"/>
              </a:rPr>
              <a:t>行</a:t>
            </a:r>
            <a:endParaRPr lang="zh-CN" altLang="en-US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algn="r"/>
            <a:r>
              <a:rPr lang="zh-CN" altLang="en-US" b="1" dirty="0">
                <a:solidFill>
                  <a:schemeClr val="tx2"/>
                </a:solidFill>
                <a:latin typeface="Arial" panose="020B0604020202020204" pitchFamily="34" charset="0"/>
              </a:rPr>
              <a:t>接</a:t>
            </a:r>
            <a:endParaRPr lang="zh-CN" altLang="en-US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algn="r"/>
            <a:r>
              <a:rPr lang="zh-CN" altLang="en-US" b="1" dirty="0">
                <a:solidFill>
                  <a:schemeClr val="tx2"/>
                </a:solidFill>
                <a:latin typeface="Arial" panose="020B0604020202020204" pitchFamily="34" charset="0"/>
              </a:rPr>
              <a:t>口</a:t>
            </a:r>
            <a:endParaRPr lang="zh-CN" altLang="en-US" b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92202" name="Text Box 10"/>
          <p:cNvSpPr txBox="1"/>
          <p:nvPr/>
        </p:nvSpPr>
        <p:spPr>
          <a:xfrm>
            <a:off x="2398713" y="4529138"/>
            <a:ext cx="1155700" cy="72390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 anchorCtr="1"/>
          <a:lstStyle/>
          <a:p>
            <a:r>
              <a:rPr lang="en-US" altLang="zh-CN" b="1" dirty="0">
                <a:solidFill>
                  <a:schemeClr val="tx2"/>
                </a:solidFill>
                <a:latin typeface="Arial" panose="020B0604020202020204" pitchFamily="34" charset="0"/>
              </a:rPr>
              <a:t>MODEM</a:t>
            </a:r>
            <a:endParaRPr lang="en-US" altLang="zh-CN" b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92203" name="Text Box 11"/>
          <p:cNvSpPr txBox="1"/>
          <p:nvPr/>
        </p:nvSpPr>
        <p:spPr>
          <a:xfrm>
            <a:off x="5646738" y="4543425"/>
            <a:ext cx="1155700" cy="72390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 anchorCtr="1"/>
          <a:lstStyle/>
          <a:p>
            <a:r>
              <a:rPr lang="en-US" altLang="zh-CN" b="1" dirty="0">
                <a:solidFill>
                  <a:schemeClr val="tx2"/>
                </a:solidFill>
                <a:latin typeface="Arial" panose="020B0604020202020204" pitchFamily="34" charset="0"/>
              </a:rPr>
              <a:t>MODEM</a:t>
            </a:r>
            <a:endParaRPr lang="en-US" altLang="zh-CN" b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92204" name="Text Box 12"/>
          <p:cNvSpPr txBox="1"/>
          <p:nvPr/>
        </p:nvSpPr>
        <p:spPr>
          <a:xfrm>
            <a:off x="682625" y="3917950"/>
            <a:ext cx="968375" cy="192722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</a:rPr>
              <a:t>计</a:t>
            </a:r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</a:rPr>
              <a:t>算</a:t>
            </a:r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</a:rPr>
              <a:t>机</a:t>
            </a:r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92205" name="Text Box 13"/>
          <p:cNvSpPr txBox="1"/>
          <p:nvPr/>
        </p:nvSpPr>
        <p:spPr>
          <a:xfrm>
            <a:off x="1247775" y="4284663"/>
            <a:ext cx="387350" cy="124460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rIns="36000"/>
          <a:lstStyle/>
          <a:p>
            <a:pPr algn="r"/>
            <a:r>
              <a:rPr lang="zh-CN" altLang="en-US" b="1" dirty="0">
                <a:solidFill>
                  <a:schemeClr val="tx2"/>
                </a:solidFill>
                <a:latin typeface="Arial" panose="020B0604020202020204" pitchFamily="34" charset="0"/>
              </a:rPr>
              <a:t>串</a:t>
            </a:r>
            <a:endParaRPr lang="zh-CN" altLang="en-US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algn="r"/>
            <a:r>
              <a:rPr lang="zh-CN" altLang="en-US" b="1" dirty="0">
                <a:solidFill>
                  <a:schemeClr val="tx2"/>
                </a:solidFill>
                <a:latin typeface="Arial" panose="020B0604020202020204" pitchFamily="34" charset="0"/>
              </a:rPr>
              <a:t>行</a:t>
            </a:r>
            <a:endParaRPr lang="zh-CN" altLang="en-US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algn="r"/>
            <a:r>
              <a:rPr lang="zh-CN" altLang="en-US" b="1" dirty="0">
                <a:solidFill>
                  <a:schemeClr val="tx2"/>
                </a:solidFill>
                <a:latin typeface="Arial" panose="020B0604020202020204" pitchFamily="34" charset="0"/>
              </a:rPr>
              <a:t>接</a:t>
            </a:r>
            <a:endParaRPr lang="zh-CN" altLang="en-US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algn="r"/>
            <a:r>
              <a:rPr lang="zh-CN" altLang="en-US" b="1" dirty="0">
                <a:solidFill>
                  <a:schemeClr val="tx2"/>
                </a:solidFill>
                <a:latin typeface="Arial" panose="020B0604020202020204" pitchFamily="34" charset="0"/>
              </a:rPr>
              <a:t>口</a:t>
            </a:r>
            <a:endParaRPr lang="zh-CN" altLang="en-US" b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92206" name="Text Box 14"/>
          <p:cNvSpPr txBox="1"/>
          <p:nvPr/>
        </p:nvSpPr>
        <p:spPr>
          <a:xfrm>
            <a:off x="7543800" y="3903663"/>
            <a:ext cx="996950" cy="192722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/>
          <a:lstStyle/>
          <a:p>
            <a:pPr algn="r"/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algn="r"/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</a:rPr>
              <a:t>计</a:t>
            </a:r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algn="r"/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</a:rPr>
              <a:t>算</a:t>
            </a:r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algn="r"/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</a:rPr>
              <a:t>机</a:t>
            </a:r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92207" name="Text Box 15"/>
          <p:cNvSpPr txBox="1"/>
          <p:nvPr/>
        </p:nvSpPr>
        <p:spPr>
          <a:xfrm>
            <a:off x="7540625" y="4270375"/>
            <a:ext cx="387350" cy="124460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rIns="36000"/>
          <a:lstStyle/>
          <a:p>
            <a:pPr algn="r"/>
            <a:r>
              <a:rPr lang="zh-CN" altLang="en-US" b="1" dirty="0">
                <a:solidFill>
                  <a:schemeClr val="tx2"/>
                </a:solidFill>
                <a:latin typeface="Arial" panose="020B0604020202020204" pitchFamily="34" charset="0"/>
              </a:rPr>
              <a:t>串</a:t>
            </a:r>
            <a:endParaRPr lang="zh-CN" altLang="en-US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algn="r"/>
            <a:r>
              <a:rPr lang="zh-CN" altLang="en-US" b="1" dirty="0">
                <a:solidFill>
                  <a:schemeClr val="tx2"/>
                </a:solidFill>
                <a:latin typeface="Arial" panose="020B0604020202020204" pitchFamily="34" charset="0"/>
              </a:rPr>
              <a:t>行</a:t>
            </a:r>
            <a:endParaRPr lang="zh-CN" altLang="en-US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algn="r"/>
            <a:r>
              <a:rPr lang="zh-CN" altLang="en-US" b="1" dirty="0">
                <a:solidFill>
                  <a:schemeClr val="tx2"/>
                </a:solidFill>
                <a:latin typeface="Arial" panose="020B0604020202020204" pitchFamily="34" charset="0"/>
              </a:rPr>
              <a:t>接</a:t>
            </a:r>
            <a:endParaRPr lang="zh-CN" altLang="en-US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algn="r"/>
            <a:r>
              <a:rPr lang="zh-CN" altLang="en-US" b="1" dirty="0">
                <a:solidFill>
                  <a:schemeClr val="tx2"/>
                </a:solidFill>
                <a:latin typeface="Arial" panose="020B0604020202020204" pitchFamily="34" charset="0"/>
              </a:rPr>
              <a:t>口</a:t>
            </a:r>
            <a:endParaRPr lang="zh-CN" altLang="en-US" b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92210" name="Line 18"/>
          <p:cNvSpPr/>
          <p:nvPr/>
        </p:nvSpPr>
        <p:spPr>
          <a:xfrm>
            <a:off x="3556000" y="4913313"/>
            <a:ext cx="2090738" cy="3175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lg" len="lg"/>
            <a:tailEnd type="triangle" w="lg" len="lg"/>
          </a:ln>
        </p:spPr>
      </p:sp>
      <p:sp>
        <p:nvSpPr>
          <p:cNvPr id="392212" name="Line 20"/>
          <p:cNvSpPr/>
          <p:nvPr/>
        </p:nvSpPr>
        <p:spPr>
          <a:xfrm flipV="1">
            <a:off x="1636713" y="4900613"/>
            <a:ext cx="741362" cy="127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lg" len="lg"/>
            <a:tailEnd type="triangle" w="lg" len="lg"/>
          </a:ln>
        </p:spPr>
      </p:sp>
      <p:sp>
        <p:nvSpPr>
          <p:cNvPr id="392213" name="Text Box 21"/>
          <p:cNvSpPr txBox="1"/>
          <p:nvPr/>
        </p:nvSpPr>
        <p:spPr>
          <a:xfrm>
            <a:off x="4071938" y="4548188"/>
            <a:ext cx="739775" cy="5842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</a:rPr>
              <a:t>……</a:t>
            </a:r>
            <a:endParaRPr lang="en-US" altLang="zh-CN" sz="3200" b="1" dirty="0">
              <a:latin typeface="Arial" panose="020B0604020202020204" pitchFamily="34" charset="0"/>
            </a:endParaRPr>
          </a:p>
        </p:txBody>
      </p:sp>
      <p:sp>
        <p:nvSpPr>
          <p:cNvPr id="392214" name="Line 22"/>
          <p:cNvSpPr/>
          <p:nvPr/>
        </p:nvSpPr>
        <p:spPr>
          <a:xfrm flipV="1">
            <a:off x="6805613" y="4900613"/>
            <a:ext cx="741362" cy="127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lg" len="lg"/>
            <a:tailEnd type="triangle" w="lg" len="lg"/>
          </a:ln>
        </p:spPr>
      </p:sp>
      <p:sp>
        <p:nvSpPr>
          <p:cNvPr id="392216" name="Line 24"/>
          <p:cNvSpPr/>
          <p:nvPr/>
        </p:nvSpPr>
        <p:spPr>
          <a:xfrm>
            <a:off x="1851025" y="4140200"/>
            <a:ext cx="1588" cy="163513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17" name="Line 25"/>
          <p:cNvSpPr/>
          <p:nvPr/>
        </p:nvSpPr>
        <p:spPr>
          <a:xfrm>
            <a:off x="1847850" y="4149725"/>
            <a:ext cx="12065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18" name="Line 26"/>
          <p:cNvSpPr/>
          <p:nvPr/>
        </p:nvSpPr>
        <p:spPr>
          <a:xfrm>
            <a:off x="1971675" y="4140200"/>
            <a:ext cx="1588" cy="163513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19" name="Line 27"/>
          <p:cNvSpPr/>
          <p:nvPr/>
        </p:nvSpPr>
        <p:spPr>
          <a:xfrm>
            <a:off x="1981200" y="4289425"/>
            <a:ext cx="12065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20" name="Line 28"/>
          <p:cNvSpPr/>
          <p:nvPr/>
        </p:nvSpPr>
        <p:spPr>
          <a:xfrm>
            <a:off x="2124075" y="4140200"/>
            <a:ext cx="1588" cy="163513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21" name="Line 29"/>
          <p:cNvSpPr/>
          <p:nvPr/>
        </p:nvSpPr>
        <p:spPr>
          <a:xfrm>
            <a:off x="2120900" y="4149725"/>
            <a:ext cx="12065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22" name="Line 30"/>
          <p:cNvSpPr/>
          <p:nvPr/>
        </p:nvSpPr>
        <p:spPr>
          <a:xfrm>
            <a:off x="2244725" y="4140200"/>
            <a:ext cx="1588" cy="163513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23" name="Line 31"/>
          <p:cNvSpPr/>
          <p:nvPr/>
        </p:nvSpPr>
        <p:spPr>
          <a:xfrm>
            <a:off x="2254250" y="4289425"/>
            <a:ext cx="12065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24" name="Line 32"/>
          <p:cNvSpPr/>
          <p:nvPr/>
        </p:nvSpPr>
        <p:spPr>
          <a:xfrm>
            <a:off x="2384425" y="4140200"/>
            <a:ext cx="1588" cy="163513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25" name="Line 33"/>
          <p:cNvSpPr/>
          <p:nvPr/>
        </p:nvSpPr>
        <p:spPr>
          <a:xfrm>
            <a:off x="2381250" y="4149725"/>
            <a:ext cx="12065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26" name="Line 34"/>
          <p:cNvSpPr/>
          <p:nvPr/>
        </p:nvSpPr>
        <p:spPr>
          <a:xfrm>
            <a:off x="2505075" y="4140200"/>
            <a:ext cx="1588" cy="163513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27" name="Line 35"/>
          <p:cNvSpPr/>
          <p:nvPr/>
        </p:nvSpPr>
        <p:spPr>
          <a:xfrm>
            <a:off x="2514600" y="4289425"/>
            <a:ext cx="12065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28" name="Line 36"/>
          <p:cNvSpPr/>
          <p:nvPr/>
        </p:nvSpPr>
        <p:spPr>
          <a:xfrm>
            <a:off x="1739900" y="4289425"/>
            <a:ext cx="12065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29" name="Line 37"/>
          <p:cNvSpPr/>
          <p:nvPr/>
        </p:nvSpPr>
        <p:spPr>
          <a:xfrm>
            <a:off x="6715125" y="4113213"/>
            <a:ext cx="0" cy="15875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30" name="Line 38"/>
          <p:cNvSpPr/>
          <p:nvPr/>
        </p:nvSpPr>
        <p:spPr>
          <a:xfrm>
            <a:off x="6711950" y="4117975"/>
            <a:ext cx="12065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31" name="Line 39"/>
          <p:cNvSpPr/>
          <p:nvPr/>
        </p:nvSpPr>
        <p:spPr>
          <a:xfrm>
            <a:off x="6835775" y="4113213"/>
            <a:ext cx="0" cy="15875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32" name="Line 40"/>
          <p:cNvSpPr/>
          <p:nvPr/>
        </p:nvSpPr>
        <p:spPr>
          <a:xfrm>
            <a:off x="6845300" y="4257675"/>
            <a:ext cx="12065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33" name="Line 41"/>
          <p:cNvSpPr/>
          <p:nvPr/>
        </p:nvSpPr>
        <p:spPr>
          <a:xfrm>
            <a:off x="6988175" y="4113213"/>
            <a:ext cx="0" cy="15875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34" name="Line 42"/>
          <p:cNvSpPr/>
          <p:nvPr/>
        </p:nvSpPr>
        <p:spPr>
          <a:xfrm>
            <a:off x="6985000" y="4117975"/>
            <a:ext cx="12065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35" name="Line 43"/>
          <p:cNvSpPr/>
          <p:nvPr/>
        </p:nvSpPr>
        <p:spPr>
          <a:xfrm>
            <a:off x="7108825" y="4113213"/>
            <a:ext cx="0" cy="15875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36" name="Line 44"/>
          <p:cNvSpPr/>
          <p:nvPr/>
        </p:nvSpPr>
        <p:spPr>
          <a:xfrm>
            <a:off x="7118350" y="4257675"/>
            <a:ext cx="12065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37" name="Line 45"/>
          <p:cNvSpPr/>
          <p:nvPr/>
        </p:nvSpPr>
        <p:spPr>
          <a:xfrm>
            <a:off x="7248525" y="4113213"/>
            <a:ext cx="0" cy="15875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38" name="Line 46"/>
          <p:cNvSpPr/>
          <p:nvPr/>
        </p:nvSpPr>
        <p:spPr>
          <a:xfrm>
            <a:off x="7245350" y="4117975"/>
            <a:ext cx="12065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39" name="Line 47"/>
          <p:cNvSpPr/>
          <p:nvPr/>
        </p:nvSpPr>
        <p:spPr>
          <a:xfrm>
            <a:off x="7369175" y="4113213"/>
            <a:ext cx="0" cy="15875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40" name="Line 48"/>
          <p:cNvSpPr/>
          <p:nvPr/>
        </p:nvSpPr>
        <p:spPr>
          <a:xfrm>
            <a:off x="7378700" y="4257675"/>
            <a:ext cx="12065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41" name="Line 49"/>
          <p:cNvSpPr/>
          <p:nvPr/>
        </p:nvSpPr>
        <p:spPr>
          <a:xfrm>
            <a:off x="6604000" y="4257675"/>
            <a:ext cx="12065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2245" name="Freeform 53"/>
          <p:cNvSpPr/>
          <p:nvPr/>
        </p:nvSpPr>
        <p:spPr>
          <a:xfrm>
            <a:off x="3914775" y="4002088"/>
            <a:ext cx="647700" cy="373062"/>
          </a:xfrm>
          <a:custGeom>
            <a:avLst/>
            <a:gdLst>
              <a:gd name="txL" fmla="*/ 0 w 408"/>
              <a:gd name="txT" fmla="*/ 0 h 229"/>
              <a:gd name="txR" fmla="*/ 408 w 408"/>
              <a:gd name="txB" fmla="*/ 229 h 229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408" h="229">
                <a:moveTo>
                  <a:pt x="0" y="101"/>
                </a:moveTo>
                <a:cubicBezTo>
                  <a:pt x="14" y="63"/>
                  <a:pt x="29" y="26"/>
                  <a:pt x="48" y="17"/>
                </a:cubicBezTo>
                <a:cubicBezTo>
                  <a:pt x="67" y="8"/>
                  <a:pt x="92" y="17"/>
                  <a:pt x="114" y="47"/>
                </a:cubicBezTo>
                <a:cubicBezTo>
                  <a:pt x="136" y="77"/>
                  <a:pt x="158" y="169"/>
                  <a:pt x="180" y="197"/>
                </a:cubicBezTo>
                <a:cubicBezTo>
                  <a:pt x="202" y="225"/>
                  <a:pt x="225" y="229"/>
                  <a:pt x="246" y="215"/>
                </a:cubicBezTo>
                <a:cubicBezTo>
                  <a:pt x="267" y="201"/>
                  <a:pt x="290" y="146"/>
                  <a:pt x="306" y="113"/>
                </a:cubicBezTo>
                <a:cubicBezTo>
                  <a:pt x="322" y="80"/>
                  <a:pt x="325" y="34"/>
                  <a:pt x="342" y="17"/>
                </a:cubicBezTo>
                <a:cubicBezTo>
                  <a:pt x="359" y="0"/>
                  <a:pt x="383" y="5"/>
                  <a:pt x="408" y="11"/>
                </a:cubicBezTo>
              </a:path>
            </a:pathLst>
          </a:custGeom>
          <a:noFill/>
          <a:ln w="2857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2246" name="Freeform 54"/>
          <p:cNvSpPr/>
          <p:nvPr/>
        </p:nvSpPr>
        <p:spPr>
          <a:xfrm>
            <a:off x="4400550" y="4002088"/>
            <a:ext cx="647700" cy="373062"/>
          </a:xfrm>
          <a:custGeom>
            <a:avLst/>
            <a:gdLst>
              <a:gd name="txL" fmla="*/ 0 w 408"/>
              <a:gd name="txT" fmla="*/ 0 h 229"/>
              <a:gd name="txR" fmla="*/ 408 w 408"/>
              <a:gd name="txB" fmla="*/ 229 h 229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408" h="229">
                <a:moveTo>
                  <a:pt x="0" y="101"/>
                </a:moveTo>
                <a:cubicBezTo>
                  <a:pt x="14" y="63"/>
                  <a:pt x="29" y="26"/>
                  <a:pt x="48" y="17"/>
                </a:cubicBezTo>
                <a:cubicBezTo>
                  <a:pt x="67" y="8"/>
                  <a:pt x="92" y="17"/>
                  <a:pt x="114" y="47"/>
                </a:cubicBezTo>
                <a:cubicBezTo>
                  <a:pt x="136" y="77"/>
                  <a:pt x="158" y="169"/>
                  <a:pt x="180" y="197"/>
                </a:cubicBezTo>
                <a:cubicBezTo>
                  <a:pt x="202" y="225"/>
                  <a:pt x="225" y="229"/>
                  <a:pt x="246" y="215"/>
                </a:cubicBezTo>
                <a:cubicBezTo>
                  <a:pt x="267" y="201"/>
                  <a:pt x="290" y="146"/>
                  <a:pt x="306" y="113"/>
                </a:cubicBezTo>
                <a:cubicBezTo>
                  <a:pt x="322" y="80"/>
                  <a:pt x="325" y="34"/>
                  <a:pt x="342" y="17"/>
                </a:cubicBezTo>
                <a:cubicBezTo>
                  <a:pt x="359" y="0"/>
                  <a:pt x="383" y="5"/>
                  <a:pt x="408" y="11"/>
                </a:cubicBezTo>
              </a:path>
            </a:pathLst>
          </a:custGeom>
          <a:noFill/>
          <a:ln w="2857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左箭头 44">
            <a:hlinkClick r:id="rId1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47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48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2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2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2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2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2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2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92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9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9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9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92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9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92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9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92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92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9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9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9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9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92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9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9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9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9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9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92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92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9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9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9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9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9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39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39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39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39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39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9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39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39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392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196" grpId="0" build="p"/>
      <p:bldP spid="392201" grpId="0" animBg="1"/>
      <p:bldP spid="392202" grpId="0" animBg="1"/>
      <p:bldP spid="392203" grpId="0" animBg="1"/>
      <p:bldP spid="392204" grpId="0" animBg="1"/>
      <p:bldP spid="392205" grpId="0" animBg="1"/>
      <p:bldP spid="392206" grpId="0" animBg="1"/>
      <p:bldP spid="392207" grpId="0" animBg="1"/>
      <p:bldP spid="3922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type="title"/>
          </p:nvPr>
        </p:nvSpPr>
        <p:spPr>
          <a:xfrm>
            <a:off x="533400" y="0"/>
            <a:ext cx="8410575" cy="642938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2400" dirty="0">
                <a:latin typeface="Comic Sans MS" panose="030F0702030302020204" pitchFamily="66" charset="0"/>
                <a:ea typeface="隶书" panose="02010509060101010101" pitchFamily="49" charset="-122"/>
              </a:rPr>
              <a:t>无线电频段</a:t>
            </a:r>
            <a:endParaRPr lang="zh-CN" altLang="en-US" sz="24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graphicFrame>
        <p:nvGraphicFramePr>
          <p:cNvPr id="159849" name="Group 105"/>
          <p:cNvGraphicFramePr>
            <a:graphicFrameLocks noGrp="1"/>
          </p:cNvGraphicFramePr>
          <p:nvPr>
            <p:ph idx="1"/>
          </p:nvPr>
        </p:nvGraphicFramePr>
        <p:xfrm>
          <a:off x="184150" y="643255"/>
          <a:ext cx="8915400" cy="5722620"/>
        </p:xfrm>
        <a:graphic>
          <a:graphicData uri="http://schemas.openxmlformats.org/drawingml/2006/table">
            <a:tbl>
              <a:tblPr/>
              <a:tblGrid>
                <a:gridCol w="730885"/>
                <a:gridCol w="1023620"/>
                <a:gridCol w="1022350"/>
                <a:gridCol w="1022985"/>
                <a:gridCol w="899795"/>
                <a:gridCol w="1204595"/>
                <a:gridCol w="964565"/>
                <a:gridCol w="1044575"/>
                <a:gridCol w="1002030"/>
              </a:tblGrid>
              <a:tr h="304800">
                <a:tc>
                  <a:txBody>
                    <a:bodyPr/>
                    <a:lstStyle/>
                    <a:p>
                      <a:pPr marL="571500" marR="0" lvl="0" indent="-5715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名称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甚低频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低频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中频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高频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甚高频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超高频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特高频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极高频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571500" marR="0" lvl="0" indent="-5715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符号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VLF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LF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MF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HF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VHF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UHF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SHF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EHF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571500" marR="0" lvl="0" indent="-5715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频率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3-30KHz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30-300KHz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0.3-3MHz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3-30MHz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30-300MHz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0.3-3GHz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3-30GHz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30-300GHz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571500" marR="0" lvl="0" indent="-5715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波段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超长波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长波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中波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短波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米波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分米波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厘米波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毫米波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571500" marR="0" lvl="0" indent="-5715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波长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10Km-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100Km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10Km-1Km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1Km-100m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100m-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10m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10m-1m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1m-0.1m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10cm-1cm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10mm-1mm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571500" marR="0" lvl="0" indent="-5715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传播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特性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空间波为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主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地波为主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地波与天波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天波与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地波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空间波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空间波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空间波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空间波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4835">
                <a:tc>
                  <a:txBody>
                    <a:bodyPr/>
                    <a:lstStyle/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主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要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用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途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海岸潜艇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通信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;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远距离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通信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;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超远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距离导航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越洋通信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;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中距离通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信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;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地下岩层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通信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;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远距离导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航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船用通信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; 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业余无线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电通信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;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移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动通信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;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中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距离导航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远距离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波通信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;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国际定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通信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电离层散射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(30-60MHz)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;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流星余迹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通信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; 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人造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电离层通信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(30-144M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Hz);  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对空间飞行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体通信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; 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移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动通信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小容量微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波中继通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信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;(352-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420MHz);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对流层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散射通信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(700-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10000MHz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);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中容量微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波通信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(1700-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2400MHz)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大容量微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波中继通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信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(3600-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4200MHz);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大容量微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波中继通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信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(5850-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8500MHz);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数字通信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; 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卫星通信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;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国际海事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卫星通信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(1500-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1600MHz)</a:t>
                      </a:r>
                      <a:endParaRPr kumimoji="0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再入大气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层时的通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信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;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571500" marR="0" lvl="0" indent="-571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波导通信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/>
          </p:cNvSpPr>
          <p:nvPr>
            <p:ph type="title"/>
          </p:nvPr>
        </p:nvSpPr>
        <p:spPr>
          <a:xfrm>
            <a:off x="476250" y="0"/>
            <a:ext cx="8229600" cy="76835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串行数据的差错控制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99363" name="Rectangle 3"/>
          <p:cNvSpPr>
            <a:spLocks noGrp="1"/>
          </p:cNvSpPr>
          <p:nvPr>
            <p:ph idx="1"/>
          </p:nvPr>
        </p:nvSpPr>
        <p:spPr>
          <a:xfrm>
            <a:off x="366713" y="914400"/>
            <a:ext cx="8767762" cy="3697288"/>
          </a:xfrm>
        </p:spPr>
        <p:txBody>
          <a:bodyPr vert="horz" wrap="square" lIns="0" tIns="0" rIns="0" bIns="0" anchor="t"/>
          <a:lstStyle/>
          <a:p>
            <a:pPr marL="0" indent="0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在串行数据长距离的传送过程中，很容易由于突发性干扰（电气干扰、天电干扰等）而引起误码，所以差错控制能力是衡量串行通信系统性能的一个重要指标。</a:t>
            </a:r>
            <a:endParaRPr lang="en-US" altLang="zh-CN" dirty="0"/>
          </a:p>
          <a:p>
            <a:pPr marL="0" indent="0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dirty="0"/>
              <a:t>   </a:t>
            </a:r>
            <a:r>
              <a:rPr lang="zh-CN" altLang="en-US" dirty="0"/>
              <a:t>差错控制通常包括两方面的内容：</a:t>
            </a:r>
            <a:endParaRPr lang="zh-CN" altLang="en-US" dirty="0"/>
          </a:p>
          <a:p>
            <a:pPr marL="1085850" lvl="1" eaLnBrk="1" hangingPunct="1">
              <a:spcBef>
                <a:spcPct val="55000"/>
              </a:spcBef>
              <a:buFont typeface="Wingdings" panose="05000000000000000000" pitchFamily="2" charset="2"/>
              <a:buChar char="ü"/>
            </a:pPr>
            <a:r>
              <a:rPr lang="zh-CN" altLang="en-US" dirty="0"/>
              <a:t>  </a:t>
            </a:r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检错：</a:t>
            </a:r>
            <a:endParaRPr lang="zh-CN" altLang="en-US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1085850" lvl="1" eaLnBrk="1" hangingPunct="1">
              <a:spcBef>
                <a:spcPct val="35000"/>
              </a:spcBef>
              <a:buFont typeface="Wingdings" panose="05000000000000000000" pitchFamily="2" charset="2"/>
              <a:buChar char="ü"/>
            </a:pPr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纠错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399365" name="Rectangle 5"/>
          <p:cNvSpPr/>
          <p:nvPr/>
        </p:nvSpPr>
        <p:spPr>
          <a:xfrm>
            <a:off x="2644775" y="3276600"/>
            <a:ext cx="37560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99"/>
                </a:solidFill>
                <a:latin typeface="Arial" panose="020B0604020202020204" pitchFamily="34" charset="0"/>
              </a:rPr>
              <a:t>如何发现传输中的错误</a:t>
            </a:r>
            <a:endParaRPr lang="zh-CN" altLang="en-US" sz="2800" b="1" dirty="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399366" name="Rectangle 6"/>
          <p:cNvSpPr/>
          <p:nvPr/>
        </p:nvSpPr>
        <p:spPr>
          <a:xfrm>
            <a:off x="2643188" y="3886200"/>
            <a:ext cx="5389562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99"/>
                </a:solidFill>
                <a:latin typeface="Arial" panose="020B0604020202020204" pitchFamily="34" charset="0"/>
              </a:rPr>
              <a:t>发现错误后</a:t>
            </a:r>
            <a:r>
              <a:rPr lang="en-US" altLang="zh-CN" sz="2800" b="1" dirty="0">
                <a:solidFill>
                  <a:srgbClr val="000099"/>
                </a:solidFill>
                <a:latin typeface="Arial" panose="020B0604020202020204" pitchFamily="34" charset="0"/>
              </a:rPr>
              <a:t>,</a:t>
            </a:r>
            <a:r>
              <a:rPr lang="zh-CN" altLang="en-US" sz="2800" b="1" dirty="0">
                <a:solidFill>
                  <a:srgbClr val="000099"/>
                </a:solidFill>
                <a:latin typeface="Arial" panose="020B0604020202020204" pitchFamily="34" charset="0"/>
              </a:rPr>
              <a:t>如何消除和纠正错误</a:t>
            </a:r>
            <a:endParaRPr lang="zh-CN" altLang="en-US" sz="2800" b="1" dirty="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6613" y="4643438"/>
            <a:ext cx="6021388" cy="2108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spcBef>
                <a:spcPts val="600"/>
              </a:spcBef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solidFill>
                  <a:srgbClr val="FF0000"/>
                </a:solidFill>
                <a:latin typeface="+mn-lt"/>
                <a:ea typeface="华文细黑" panose="02010600040101010101" pitchFamily="2" charset="-122"/>
                <a:cs typeface="+mn-cs"/>
              </a:rPr>
              <a:t>常用差错控制方式：</a:t>
            </a:r>
            <a:endParaRPr kumimoji="0" lang="en-US" altLang="zh-CN" sz="3200" b="1" kern="1200" cap="none" spc="0" normalizeH="0" baseline="0" noProof="0" dirty="0">
              <a:solidFill>
                <a:srgbClr val="FF0000"/>
              </a:solidFill>
              <a:latin typeface="+mn-lt"/>
              <a:ea typeface="华文细黑" panose="02010600040101010101" pitchFamily="2" charset="-122"/>
              <a:cs typeface="+mn-cs"/>
            </a:endParaRPr>
          </a:p>
          <a:p>
            <a:pPr marL="533400" marR="0" defTabSz="914400">
              <a:spcBef>
                <a:spcPts val="600"/>
              </a:spcBef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2800" b="1" kern="1200" cap="none" spc="0" normalizeH="0" baseline="0" noProof="0" dirty="0">
                <a:latin typeface="+mj-lt"/>
                <a:ea typeface="华文细黑" panose="02010600040101010101" pitchFamily="2" charset="-122"/>
                <a:cs typeface="+mn-cs"/>
              </a:rPr>
              <a:t>检错重发</a:t>
            </a:r>
            <a:r>
              <a:rPr kumimoji="0" lang="en-US" altLang="zh-CN" sz="2800" b="1" kern="1200" cap="none" spc="0" normalizeH="0" baseline="0" noProof="0" dirty="0">
                <a:latin typeface="+mj-lt"/>
                <a:ea typeface="华文细黑" panose="02010600040101010101" pitchFamily="2" charset="-122"/>
                <a:cs typeface="+mn-cs"/>
              </a:rPr>
              <a:t>ARQ</a:t>
            </a:r>
            <a:endParaRPr kumimoji="0" lang="en-US" altLang="zh-CN" sz="2800" b="1" kern="1200" cap="none" spc="0" normalizeH="0" baseline="0" noProof="0" dirty="0">
              <a:latin typeface="+mj-lt"/>
              <a:ea typeface="华文细黑" panose="02010600040101010101" pitchFamily="2" charset="-122"/>
              <a:cs typeface="+mn-cs"/>
            </a:endParaRPr>
          </a:p>
          <a:p>
            <a:pPr marL="533400" marR="0" defTabSz="914400">
              <a:spcBef>
                <a:spcPts val="600"/>
              </a:spcBef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2800" b="1" kern="1200" cap="none" spc="0" normalizeH="0" baseline="0" noProof="0" dirty="0">
                <a:latin typeface="+mj-lt"/>
                <a:ea typeface="华文细黑" panose="02010600040101010101" pitchFamily="2" charset="-122"/>
                <a:cs typeface="+mn-cs"/>
              </a:rPr>
              <a:t>前向纠错</a:t>
            </a:r>
            <a:r>
              <a:rPr kumimoji="0" lang="en-US" altLang="zh-CN" sz="2800" b="1" kern="1200" cap="none" spc="0" normalizeH="0" baseline="0" noProof="0" dirty="0">
                <a:latin typeface="+mj-lt"/>
                <a:ea typeface="华文细黑" panose="02010600040101010101" pitchFamily="2" charset="-122"/>
                <a:cs typeface="+mn-cs"/>
              </a:rPr>
              <a:t>FEC</a:t>
            </a:r>
            <a:endParaRPr kumimoji="0" lang="en-US" altLang="zh-CN" sz="2800" b="1" kern="1200" cap="none" spc="0" normalizeH="0" baseline="0" noProof="0" dirty="0">
              <a:latin typeface="+mj-lt"/>
              <a:ea typeface="华文细黑" panose="02010600040101010101" pitchFamily="2" charset="-122"/>
              <a:cs typeface="+mn-cs"/>
            </a:endParaRPr>
          </a:p>
          <a:p>
            <a:pPr marL="533400" marR="0" defTabSz="914400">
              <a:spcBef>
                <a:spcPts val="600"/>
              </a:spcBef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2800" b="1" kern="1200" cap="none" spc="0" normalizeH="0" baseline="0" noProof="0" dirty="0">
                <a:latin typeface="+mj-lt"/>
                <a:ea typeface="华文细黑" panose="02010600040101010101" pitchFamily="2" charset="-122"/>
                <a:cs typeface="+mn-cs"/>
              </a:rPr>
              <a:t>混合纠错</a:t>
            </a:r>
            <a:r>
              <a:rPr kumimoji="0" lang="en-US" altLang="zh-CN" sz="2800" b="1" kern="1200" cap="none" spc="0" normalizeH="0" baseline="0" noProof="0" dirty="0">
                <a:latin typeface="+mj-lt"/>
                <a:ea typeface="华文细黑" panose="02010600040101010101" pitchFamily="2" charset="-122"/>
                <a:cs typeface="+mn-cs"/>
              </a:rPr>
              <a:t>HEC</a:t>
            </a:r>
            <a:endParaRPr kumimoji="0" lang="zh-CN" altLang="en-US" sz="2800" b="1" kern="1200" cap="none" spc="0" normalizeH="0" baseline="0" noProof="0" dirty="0">
              <a:latin typeface="+mj-lt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57688" y="5253038"/>
            <a:ext cx="142240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cs typeface="+mn-cs"/>
              </a:rPr>
              <a:t>奇偶校验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43400" y="5715000"/>
            <a:ext cx="1379538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cs typeface="+mn-cs"/>
              </a:rPr>
              <a:t>CRC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cs typeface="+mn-cs"/>
              </a:rPr>
              <a:t>校验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j-lt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2" name="左箭头 11">
            <a:hlinkClick r:id="rId1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4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9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9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99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99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99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9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3" grpId="0" build="p"/>
      <p:bldP spid="399365" grpId="0"/>
      <p:bldP spid="399366" grpId="0"/>
      <p:bldP spid="9" grpId="0"/>
      <p:bldP spid="10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/>
          </p:cNvSpPr>
          <p:nvPr>
            <p:ph type="title"/>
          </p:nvPr>
        </p:nvSpPr>
        <p:spPr>
          <a:xfrm>
            <a:off x="404813" y="0"/>
            <a:ext cx="8229600" cy="76835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串行数据的格式及含义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98339" name="Rectangle 3"/>
          <p:cNvSpPr>
            <a:spLocks noGrp="1"/>
          </p:cNvSpPr>
          <p:nvPr>
            <p:ph idx="1"/>
          </p:nvPr>
        </p:nvSpPr>
        <p:spPr>
          <a:xfrm>
            <a:off x="457200" y="838200"/>
            <a:ext cx="8382000" cy="6054725"/>
          </a:xfrm>
        </p:spPr>
        <p:txBody>
          <a:bodyPr vert="horz" wrap="square" lIns="0" tIns="0" rIns="0" bIns="0" anchor="t"/>
          <a:lstStyle/>
          <a:p>
            <a:pPr marL="0" indent="449580" eaLnBrk="1" hangingPunct="1">
              <a:lnSpc>
                <a:spcPct val="110000"/>
              </a:lnSpc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zh-CN" altLang="en-US" dirty="0"/>
              <a:t>一些串行总线（接口）标准只约定实现信息传输的基本方法，而对</a:t>
            </a:r>
            <a:r>
              <a:rPr lang="zh-CN" altLang="en-US" dirty="0">
                <a:solidFill>
                  <a:srgbClr val="FF0000"/>
                </a:solidFill>
              </a:rPr>
              <a:t>被传输信息的格式及含义</a:t>
            </a:r>
            <a:r>
              <a:rPr lang="zh-CN" altLang="en-US" dirty="0"/>
              <a:t>不作规定，这些内容应由通信双方遵循的</a:t>
            </a:r>
            <a:r>
              <a:rPr lang="zh-CN" altLang="en-US" dirty="0">
                <a:solidFill>
                  <a:srgbClr val="FF0000"/>
                </a:solidFill>
              </a:rPr>
              <a:t>通信协议</a:t>
            </a:r>
            <a:r>
              <a:rPr lang="zh-CN" altLang="en-US" dirty="0"/>
              <a:t>确定，具体可包括以下内容：</a:t>
            </a:r>
            <a:endParaRPr lang="zh-CN" altLang="en-US" dirty="0"/>
          </a:p>
          <a:p>
            <a:pPr marL="0" indent="449580" eaLnBrk="1" hangingPunct="1">
              <a:lnSpc>
                <a:spcPct val="110000"/>
              </a:lnSpc>
              <a:spcBef>
                <a:spcPct val="40000"/>
              </a:spcBef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r>
              <a:rPr lang="zh-CN" altLang="en-US" sz="2400" dirty="0">
                <a:solidFill>
                  <a:srgbClr val="0070C0"/>
                </a:solidFill>
              </a:rPr>
              <a:t>数据先传低位（</a:t>
            </a:r>
            <a:r>
              <a:rPr lang="en-US" altLang="zh-CN" sz="2400" dirty="0">
                <a:solidFill>
                  <a:srgbClr val="0070C0"/>
                </a:solidFill>
              </a:rPr>
              <a:t>LSB</a:t>
            </a:r>
            <a:r>
              <a:rPr lang="zh-CN" altLang="en-US" sz="2400" dirty="0">
                <a:solidFill>
                  <a:srgbClr val="0070C0"/>
                </a:solidFill>
              </a:rPr>
              <a:t>）还是高位（</a:t>
            </a:r>
            <a:r>
              <a:rPr lang="en-US" altLang="zh-CN" sz="2400" dirty="0">
                <a:solidFill>
                  <a:srgbClr val="0070C0"/>
                </a:solidFill>
              </a:rPr>
              <a:t>MSB</a:t>
            </a:r>
            <a:r>
              <a:rPr lang="zh-CN" altLang="en-US" sz="2400" dirty="0">
                <a:solidFill>
                  <a:srgbClr val="0070C0"/>
                </a:solidFill>
              </a:rPr>
              <a:t>）？</a:t>
            </a:r>
            <a:endParaRPr lang="zh-CN" altLang="en-US" sz="2400" dirty="0">
              <a:solidFill>
                <a:srgbClr val="0070C0"/>
              </a:solidFill>
            </a:endParaRPr>
          </a:p>
          <a:p>
            <a:pPr marL="0" indent="449580" eaLnBrk="1" hangingPunct="1">
              <a:lnSpc>
                <a:spcPct val="110000"/>
              </a:lnSpc>
              <a:spcBef>
                <a:spcPct val="15000"/>
              </a:spcBef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r>
              <a:rPr lang="zh-CN" altLang="en-US" sz="2400" dirty="0">
                <a:solidFill>
                  <a:srgbClr val="0070C0"/>
                </a:solidFill>
              </a:rPr>
              <a:t>每次传送的数据位数目是否固定？如不固定，接收方如</a:t>
            </a:r>
            <a:r>
              <a:rPr lang="en-US" altLang="zh-CN" sz="2400" dirty="0">
                <a:solidFill>
                  <a:srgbClr val="0070C0"/>
                </a:solidFill>
              </a:rPr>
              <a:t>	</a:t>
            </a:r>
            <a:r>
              <a:rPr lang="zh-CN" altLang="en-US" sz="2400" dirty="0">
                <a:solidFill>
                  <a:srgbClr val="0070C0"/>
                </a:solidFill>
              </a:rPr>
              <a:t>何获知本次传送的数据位个数？</a:t>
            </a:r>
            <a:endParaRPr lang="zh-CN" altLang="en-US" sz="2400" dirty="0">
              <a:solidFill>
                <a:srgbClr val="0070C0"/>
              </a:solidFill>
            </a:endParaRPr>
          </a:p>
          <a:p>
            <a:pPr marL="0" indent="449580" eaLnBrk="1" hangingPunct="1">
              <a:lnSpc>
                <a:spcPct val="110000"/>
              </a:lnSpc>
              <a:spcBef>
                <a:spcPct val="15000"/>
              </a:spcBef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r>
              <a:rPr lang="zh-CN" altLang="en-US" sz="2400" dirty="0">
                <a:solidFill>
                  <a:srgbClr val="0070C0"/>
                </a:solidFill>
              </a:rPr>
              <a:t>通信双方除收发普通数据外，是否还需要交换其它信息？</a:t>
            </a:r>
            <a:r>
              <a:rPr lang="en-US" altLang="zh-CN" sz="2400" dirty="0">
                <a:solidFill>
                  <a:srgbClr val="0070C0"/>
                </a:solidFill>
              </a:rPr>
              <a:t>	</a:t>
            </a:r>
            <a:r>
              <a:rPr lang="zh-CN" altLang="en-US" sz="2400" dirty="0">
                <a:solidFill>
                  <a:srgbClr val="0070C0"/>
                </a:solidFill>
              </a:rPr>
              <a:t>如需要，接收方该如何区分控制数据与其它信息？</a:t>
            </a:r>
            <a:endParaRPr lang="zh-CN" altLang="en-US" sz="2400" dirty="0">
              <a:solidFill>
                <a:srgbClr val="0070C0"/>
              </a:solidFill>
            </a:endParaRPr>
          </a:p>
          <a:p>
            <a:pPr marL="0" indent="449580" eaLnBrk="1" hangingPunct="1">
              <a:lnSpc>
                <a:spcPct val="110000"/>
              </a:lnSpc>
              <a:spcBef>
                <a:spcPct val="15000"/>
              </a:spcBef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r>
              <a:rPr lang="zh-CN" altLang="en-US" sz="2400" dirty="0">
                <a:solidFill>
                  <a:srgbClr val="0070C0"/>
                </a:solidFill>
              </a:rPr>
              <a:t>接收方如何确定本次传送的开始时间和结束时间？</a:t>
            </a:r>
            <a:endParaRPr lang="zh-CN" altLang="en-US" sz="2400" dirty="0">
              <a:solidFill>
                <a:srgbClr val="0070C0"/>
              </a:solidFill>
            </a:endParaRPr>
          </a:p>
          <a:p>
            <a:pPr marL="0" indent="449580" eaLnBrk="1" hangingPunct="1">
              <a:lnSpc>
                <a:spcPct val="110000"/>
              </a:lnSpc>
              <a:spcBef>
                <a:spcPct val="15000"/>
              </a:spcBef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r>
              <a:rPr lang="zh-CN" altLang="en-US" sz="2400" dirty="0">
                <a:solidFill>
                  <a:srgbClr val="0070C0"/>
                </a:solidFill>
              </a:rPr>
              <a:t>接收方如何辨别收到的数据是否正确？如数据出错该做</a:t>
            </a:r>
            <a:r>
              <a:rPr lang="en-US" altLang="zh-CN" sz="2400" dirty="0">
                <a:solidFill>
                  <a:srgbClr val="0070C0"/>
                </a:solidFill>
              </a:rPr>
              <a:t>	</a:t>
            </a:r>
            <a:r>
              <a:rPr lang="zh-CN" altLang="en-US" sz="2400" dirty="0">
                <a:solidFill>
                  <a:srgbClr val="0070C0"/>
                </a:solidFill>
              </a:rPr>
              <a:t>何种反应和处理？</a:t>
            </a:r>
            <a:endParaRPr lang="zh-CN" altLang="en-US" sz="2400" dirty="0">
              <a:solidFill>
                <a:srgbClr val="0070C0"/>
              </a:solidFill>
            </a:endParaRPr>
          </a:p>
          <a:p>
            <a:pPr marL="0" indent="449580" eaLnBrk="1" hangingPunct="1">
              <a:lnSpc>
                <a:spcPct val="110000"/>
              </a:lnSpc>
              <a:spcBef>
                <a:spcPct val="15000"/>
              </a:spcBef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r>
              <a:rPr lang="en-US" altLang="zh-CN" sz="2400" dirty="0">
                <a:solidFill>
                  <a:srgbClr val="0070C0"/>
                </a:solidFill>
              </a:rPr>
              <a:t>……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  <p:sp>
        <p:nvSpPr>
          <p:cNvPr id="8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9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8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8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8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8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98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98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8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339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标题 4"/>
          <p:cNvSpPr>
            <a:spLocks noGrp="1"/>
          </p:cNvSpPr>
          <p:nvPr>
            <p:ph type="title"/>
          </p:nvPr>
        </p:nvSpPr>
        <p:spPr>
          <a:xfrm>
            <a:off x="457200" y="0"/>
            <a:ext cx="7772400" cy="7620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常用串行总线比较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pic>
        <p:nvPicPr>
          <p:cNvPr id="50790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371600"/>
            <a:ext cx="8686800" cy="4684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左箭头 3">
            <a:hlinkClick r:id="rId2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日期占位符 16"/>
          <p:cNvSpPr txBox="1">
            <a:spLocks noGrp="1"/>
          </p:cNvSpPr>
          <p:nvPr>
            <p:ph type="dt" sz="half" idx="2"/>
          </p:nvPr>
        </p:nvSpPr>
        <p:spPr bwMode="auto"/>
        <p:txBody>
          <a:bodyPr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灯片编号占位符 17"/>
          <p:cNvSpPr txBox="1"/>
          <p:nvPr/>
        </p:nvSpPr>
        <p:spPr>
          <a:xfrm>
            <a:off x="4343400" y="6629400"/>
            <a:ext cx="381000" cy="228600"/>
          </a:xfrm>
          <a:prstGeom prst="rect">
            <a:avLst/>
          </a:prstGeom>
        </p:spPr>
        <p:txBody>
          <a:bodyPr lIns="0" tIns="0" rIns="0" bIns="0"/>
          <a:lstStyle/>
          <a:p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页脚占位符 18"/>
          <p:cNvSpPr txBox="1"/>
          <p:nvPr/>
        </p:nvSpPr>
        <p:spPr>
          <a:xfrm>
            <a:off x="4495800" y="6629400"/>
            <a:ext cx="685800" cy="228600"/>
          </a:xfrm>
          <a:prstGeom prst="rect">
            <a:avLst/>
          </a:prstGeom>
        </p:spPr>
        <p:txBody>
          <a:bodyPr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en-US" sz="1200" b="1" kern="1200" cap="none" spc="0" normalizeH="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altLang="en-US" sz="1200" b="1" kern="1200" cap="none" spc="0" normalizeH="0" baseline="0" noProof="0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7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/>
          </p:cNvSpPr>
          <p:nvPr>
            <p:ph type="title"/>
          </p:nvPr>
        </p:nvSpPr>
        <p:spPr>
          <a:xfrm>
            <a:off x="547688" y="-14287"/>
            <a:ext cx="8229600" cy="6223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串行数据的传输速率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89123" name="Rectangle 3"/>
          <p:cNvSpPr>
            <a:spLocks noGrp="1"/>
          </p:cNvSpPr>
          <p:nvPr>
            <p:ph idx="1"/>
          </p:nvPr>
        </p:nvSpPr>
        <p:spPr>
          <a:xfrm>
            <a:off x="533400" y="838200"/>
            <a:ext cx="8610600" cy="6172200"/>
          </a:xfrm>
        </p:spPr>
        <p:txBody>
          <a:bodyPr vert="horz" wrap="square" lIns="0" tIns="0" rIns="0" bIns="0" anchor="t"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除</a:t>
            </a:r>
            <a:r>
              <a:rPr lang="zh-CN" altLang="en-US" dirty="0">
                <a:solidFill>
                  <a:srgbClr val="FF0000"/>
                </a:solidFill>
              </a:rPr>
              <a:t>总线带宽</a:t>
            </a:r>
            <a:r>
              <a:rPr lang="en-US" altLang="zh-CN" dirty="0">
                <a:solidFill>
                  <a:srgbClr val="FF0000"/>
                </a:solidFill>
              </a:rPr>
              <a:t>(MB/s)</a:t>
            </a:r>
            <a:r>
              <a:rPr lang="zh-CN" altLang="en-US" dirty="0"/>
              <a:t>外，串行总线速率还可用以下指标：</a:t>
            </a:r>
            <a:endParaRPr lang="zh-CN" altLang="en-US" sz="2600" dirty="0"/>
          </a:p>
          <a:p>
            <a:pPr marL="0" indent="0" eaLnBrk="1" hangingPunct="1">
              <a:spcBef>
                <a:spcPct val="10000"/>
              </a:spcBef>
              <a:buFont typeface="Wingdings" panose="05000000000000000000" pitchFamily="2" charset="2"/>
              <a:buAutoNum type="circleNumDbPlain"/>
            </a:pPr>
            <a:r>
              <a:rPr lang="zh-CN" altLang="en-US" sz="2600" dirty="0">
                <a:solidFill>
                  <a:srgbClr val="FF0000"/>
                </a:solidFill>
              </a:rPr>
              <a:t>比特率</a:t>
            </a:r>
            <a:r>
              <a:rPr lang="en-US" altLang="zh-CN" sz="2600" dirty="0">
                <a:solidFill>
                  <a:srgbClr val="FF0000"/>
                </a:solidFill>
              </a:rPr>
              <a:t>(bits/s)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0" indent="0" eaLnBrk="1" hangingPunct="1">
              <a:spcBef>
                <a:spcPct val="10000"/>
              </a:spcBef>
              <a:buFont typeface="Wingdings" panose="05000000000000000000" pitchFamily="2" charset="2"/>
              <a:buAutoNum type="circleNumDbPlain"/>
            </a:pPr>
            <a:r>
              <a:rPr lang="zh-CN" altLang="en-US" sz="2600" dirty="0">
                <a:solidFill>
                  <a:srgbClr val="FF0000"/>
                </a:solidFill>
              </a:rPr>
              <a:t>波特率</a:t>
            </a:r>
            <a:r>
              <a:rPr lang="en-US" altLang="zh-CN" sz="2600" dirty="0">
                <a:solidFill>
                  <a:srgbClr val="FF0000"/>
                </a:solidFill>
              </a:rPr>
              <a:t>(baut/s)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0" indent="0" eaLnBrk="1" hangingPunct="1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r>
              <a:rPr lang="zh-CN" altLang="en-US" sz="2600" dirty="0"/>
              <a:t>波特率描述的是硬件性能，它与比特率的关系是：</a:t>
            </a:r>
            <a:endParaRPr lang="zh-CN" altLang="en-US" sz="2600" dirty="0"/>
          </a:p>
          <a:p>
            <a:pPr marL="0" indent="0" eaLnBrk="1" hangingPunct="1">
              <a:spcBef>
                <a:spcPct val="10000"/>
              </a:spcBef>
              <a:buFont typeface="Wingdings" panose="05000000000000000000" pitchFamily="2" charset="2"/>
              <a:buChar char="ü"/>
            </a:pPr>
            <a:r>
              <a:rPr lang="zh-CN" altLang="en-US" sz="2600" dirty="0"/>
              <a:t>基波传送方式下</a:t>
            </a:r>
            <a:endParaRPr lang="zh-CN" altLang="en-US" sz="2600" dirty="0"/>
          </a:p>
          <a:p>
            <a:pPr marL="0" indent="0" eaLnBrk="1" hangingPunct="1"/>
            <a:endParaRPr lang="zh-CN" altLang="en-US" sz="1800" dirty="0"/>
          </a:p>
          <a:p>
            <a:pPr marL="0" indent="0" eaLnBrk="1" hangingPunct="1">
              <a:buFont typeface="Wingdings" panose="05000000000000000000" pitchFamily="2" charset="2"/>
              <a:buChar char="ü"/>
            </a:pPr>
            <a:r>
              <a:rPr lang="zh-CN" altLang="en-US" sz="2600" dirty="0"/>
              <a:t>载波传送方式下</a:t>
            </a:r>
            <a:endParaRPr lang="zh-CN" altLang="en-US" sz="2600" dirty="0"/>
          </a:p>
          <a:p>
            <a:pPr marL="0" indent="0" eaLnBrk="1" hangingPunct="1"/>
            <a:endParaRPr lang="zh-CN" altLang="en-US" sz="2600" dirty="0"/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/>
              <a:t>   如某相位调制系统中可能发送的相位状态有</a:t>
            </a:r>
            <a:r>
              <a:rPr lang="en-US" altLang="zh-CN" sz="2400" dirty="0"/>
              <a:t>0</a:t>
            </a:r>
            <a:r>
              <a:rPr lang="zh-CN" altLang="en-US" sz="2400" dirty="0"/>
              <a:t>（代表数据“</a:t>
            </a:r>
            <a:r>
              <a:rPr lang="en-US" altLang="zh-CN" sz="2400" dirty="0"/>
              <a:t>00”</a:t>
            </a:r>
            <a:r>
              <a:rPr lang="zh-CN" altLang="en-US" sz="2400" dirty="0"/>
              <a:t>）、</a:t>
            </a:r>
            <a:r>
              <a:rPr lang="en-US" altLang="zh-CN" sz="2400" dirty="0"/>
              <a:t>π/2</a:t>
            </a:r>
            <a:r>
              <a:rPr lang="zh-CN" altLang="en-US" sz="2400" dirty="0"/>
              <a:t>（代表数据“</a:t>
            </a:r>
            <a:r>
              <a:rPr lang="en-US" altLang="zh-CN" sz="2400" dirty="0"/>
              <a:t>01”</a:t>
            </a:r>
            <a:r>
              <a:rPr lang="zh-CN" altLang="en-US" sz="2400" dirty="0"/>
              <a:t>）、</a:t>
            </a:r>
            <a:r>
              <a:rPr lang="en-US" altLang="zh-CN" sz="2400" dirty="0"/>
              <a:t>π</a:t>
            </a:r>
            <a:r>
              <a:rPr lang="zh-CN" altLang="en-US" sz="2400" dirty="0"/>
              <a:t>（代表数据“</a:t>
            </a:r>
            <a:r>
              <a:rPr lang="en-US" altLang="zh-CN" sz="2400" dirty="0"/>
              <a:t>10”</a:t>
            </a:r>
            <a:r>
              <a:rPr lang="zh-CN" altLang="en-US" sz="2400" dirty="0"/>
              <a:t>）、</a:t>
            </a:r>
            <a:r>
              <a:rPr lang="en-US" altLang="zh-CN" sz="2400" dirty="0"/>
              <a:t>3π/2</a:t>
            </a:r>
            <a:r>
              <a:rPr lang="zh-CN" altLang="en-US" sz="2400" dirty="0"/>
              <a:t>（代表数据“</a:t>
            </a:r>
            <a:r>
              <a:rPr lang="en-US" altLang="zh-CN" sz="2400" dirty="0"/>
              <a:t>11”</a:t>
            </a:r>
            <a:r>
              <a:rPr lang="zh-CN" altLang="en-US" sz="2400" dirty="0"/>
              <a:t>）四种，则通信线路的相位状态每改变一次将送出两位数据，这时比特率＝</a:t>
            </a:r>
            <a:r>
              <a:rPr lang="en-US" altLang="zh-CN" sz="2400" dirty="0"/>
              <a:t>2×</a:t>
            </a:r>
            <a:r>
              <a:rPr lang="zh-CN" altLang="en-US" sz="2400" dirty="0"/>
              <a:t>波特率。</a:t>
            </a:r>
            <a:endParaRPr lang="zh-CN" altLang="en-US" sz="240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2400" dirty="0"/>
              <a:t>   常用的标准波特率包括</a:t>
            </a:r>
            <a:r>
              <a:rPr lang="en-US" altLang="zh-CN" sz="2400" dirty="0"/>
              <a:t>110</a:t>
            </a:r>
            <a:r>
              <a:rPr lang="zh-CN" altLang="en-US" sz="2400" dirty="0"/>
              <a:t>、</a:t>
            </a:r>
            <a:r>
              <a:rPr lang="en-US" altLang="zh-CN" sz="2400" dirty="0"/>
              <a:t>300</a:t>
            </a:r>
            <a:r>
              <a:rPr lang="zh-CN" altLang="en-US" sz="2400" dirty="0"/>
              <a:t>、</a:t>
            </a:r>
            <a:r>
              <a:rPr lang="en-US" altLang="zh-CN" sz="2400" dirty="0"/>
              <a:t>1200</a:t>
            </a:r>
            <a:r>
              <a:rPr lang="zh-CN" altLang="en-US" sz="2400" dirty="0"/>
              <a:t>、</a:t>
            </a:r>
            <a:r>
              <a:rPr lang="en-US" altLang="zh-CN" sz="2400" dirty="0"/>
              <a:t>2400</a:t>
            </a:r>
            <a:r>
              <a:rPr lang="zh-CN" altLang="en-US" sz="2400" dirty="0"/>
              <a:t>、</a:t>
            </a:r>
            <a:r>
              <a:rPr lang="en-US" altLang="zh-CN" sz="2400" dirty="0"/>
              <a:t>4800</a:t>
            </a:r>
            <a:r>
              <a:rPr lang="zh-CN" altLang="en-US" sz="2400" dirty="0"/>
              <a:t>、</a:t>
            </a:r>
            <a:r>
              <a:rPr lang="en-US" altLang="zh-CN" sz="2400" dirty="0"/>
              <a:t>9600</a:t>
            </a:r>
            <a:r>
              <a:rPr lang="zh-CN" altLang="en-US" sz="2400" dirty="0"/>
              <a:t>、</a:t>
            </a:r>
            <a:r>
              <a:rPr lang="en-US" altLang="zh-CN" sz="2400" dirty="0"/>
              <a:t>19200</a:t>
            </a:r>
            <a:r>
              <a:rPr lang="zh-CN" altLang="en-US" sz="2400" dirty="0"/>
              <a:t>波特等。</a:t>
            </a:r>
            <a:endParaRPr lang="zh-CN" altLang="en-US" sz="2400" dirty="0"/>
          </a:p>
        </p:txBody>
      </p:sp>
      <p:sp>
        <p:nvSpPr>
          <p:cNvPr id="389124" name="Rectangle 4"/>
          <p:cNvSpPr/>
          <p:nvPr/>
        </p:nvSpPr>
        <p:spPr>
          <a:xfrm>
            <a:off x="534988" y="3160713"/>
            <a:ext cx="8456612" cy="4206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B4B9BE"/>
              </a:buClr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通信线路状态改变一次即送出一位数据，这时比特率＝波特率</a:t>
            </a:r>
            <a:endParaRPr lang="zh-CN" altLang="en-US" sz="2400" b="1" dirty="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389125" name="Rectangle 5"/>
          <p:cNvSpPr/>
          <p:nvPr/>
        </p:nvSpPr>
        <p:spPr>
          <a:xfrm>
            <a:off x="1114425" y="3973513"/>
            <a:ext cx="7724775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B4B9BE"/>
              </a:buClr>
            </a:pPr>
            <a:r>
              <a:rPr lang="zh-CN" altLang="en-US" sz="2000" b="1" dirty="0">
                <a:solidFill>
                  <a:srgbClr val="000099"/>
                </a:solidFill>
                <a:latin typeface="Arial" panose="020B0604020202020204" pitchFamily="34" charset="0"/>
              </a:rPr>
              <a:t>通信线路状态改变一次可能送出</a:t>
            </a:r>
            <a:r>
              <a:rPr lang="en-US" altLang="zh-CN" sz="2000" b="1" dirty="0">
                <a:solidFill>
                  <a:srgbClr val="000099"/>
                </a:solidFill>
                <a:latin typeface="Arial" panose="020B0604020202020204" pitchFamily="34" charset="0"/>
              </a:rPr>
              <a:t>n</a:t>
            </a:r>
            <a:r>
              <a:rPr lang="zh-CN" altLang="en-US" sz="2000" b="1" dirty="0">
                <a:solidFill>
                  <a:srgbClr val="000099"/>
                </a:solidFill>
                <a:latin typeface="Arial" panose="020B0604020202020204" pitchFamily="34" charset="0"/>
              </a:rPr>
              <a:t>位数据，这时比特率＝</a:t>
            </a:r>
            <a:r>
              <a:rPr lang="en-US" altLang="zh-CN" sz="2000" b="1" dirty="0">
                <a:solidFill>
                  <a:srgbClr val="000099"/>
                </a:solidFill>
                <a:latin typeface="Arial" panose="020B0604020202020204" pitchFamily="34" charset="0"/>
              </a:rPr>
              <a:t>n×</a:t>
            </a:r>
            <a:r>
              <a:rPr lang="zh-CN" altLang="en-US" sz="2000" b="1" dirty="0">
                <a:solidFill>
                  <a:srgbClr val="000099"/>
                </a:solidFill>
                <a:latin typeface="Arial" panose="020B0604020202020204" pitchFamily="34" charset="0"/>
              </a:rPr>
              <a:t>波特率</a:t>
            </a:r>
            <a:endParaRPr lang="zh-CN" altLang="en-US" sz="2000" b="1" dirty="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389126" name="Rectangle 6"/>
          <p:cNvSpPr/>
          <p:nvPr/>
        </p:nvSpPr>
        <p:spPr>
          <a:xfrm>
            <a:off x="3062288" y="1219200"/>
            <a:ext cx="600551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系统单位时间内传送有效二进制数据的位数</a:t>
            </a:r>
            <a:endParaRPr lang="zh-CN" altLang="en-US" sz="2400" b="1" dirty="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389127" name="Rectangle 7"/>
          <p:cNvSpPr/>
          <p:nvPr/>
        </p:nvSpPr>
        <p:spPr>
          <a:xfrm>
            <a:off x="3141663" y="1676400"/>
            <a:ext cx="5392737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通信线路上基本电信号状态的变化频率</a:t>
            </a:r>
            <a:endParaRPr lang="zh-CN" altLang="en-US" sz="2400" b="1" dirty="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10" name="左箭头 9">
            <a:hlinkClick r:id="rId1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2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9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9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9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89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89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89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89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89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89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89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89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89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3" grpId="0" build="p"/>
      <p:bldP spid="389124" grpId="0"/>
      <p:bldP spid="389125" grpId="0"/>
      <p:bldP spid="389126" grpId="0"/>
      <p:bldP spid="38912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Rot="1"/>
          </p:cNvSpPr>
          <p:nvPr>
            <p:ph type="title"/>
          </p:nvPr>
        </p:nvSpPr>
        <p:spPr>
          <a:xfrm>
            <a:off x="504825" y="-23812"/>
            <a:ext cx="8229600" cy="785812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同步串行通信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180227" name="Rectangle 3"/>
          <p:cNvSpPr>
            <a:spLocks noGrp="1"/>
          </p:cNvSpPr>
          <p:nvPr>
            <p:ph idx="1"/>
          </p:nvPr>
        </p:nvSpPr>
        <p:spPr>
          <a:xfrm>
            <a:off x="457200" y="847725"/>
            <a:ext cx="8458200" cy="5857875"/>
          </a:xfrm>
        </p:spPr>
        <p:txBody>
          <a:bodyPr vert="horz" wrap="square" lIns="0" tIns="0" rIns="0" bIns="0" anchor="t"/>
          <a:lstStyle/>
          <a:p>
            <a:pPr marL="0" indent="533400" eaLnBrk="1" hangingPunct="1">
              <a:buFont typeface="隶书" panose="02010509060101010101" pitchFamily="49" charset="-122"/>
              <a:buNone/>
            </a:pPr>
            <a:r>
              <a:rPr lang="zh-CN" altLang="en-US" sz="3200" dirty="0"/>
              <a:t>同步串行通信以</a:t>
            </a:r>
            <a:r>
              <a:rPr lang="zh-CN" altLang="en-US" sz="3200" dirty="0">
                <a:solidFill>
                  <a:srgbClr val="FF0000"/>
                </a:solidFill>
              </a:rPr>
              <a:t>数据块</a:t>
            </a:r>
            <a:r>
              <a:rPr lang="zh-CN" altLang="en-US" sz="3200" dirty="0"/>
              <a:t>为基本单位，传输时字节与字节之间、位与位之间都需要严格同步，因此收发双方需要使用（传送）</a:t>
            </a:r>
            <a:r>
              <a:rPr lang="zh-CN" altLang="en-US" sz="3200" dirty="0">
                <a:solidFill>
                  <a:srgbClr val="FF0000"/>
                </a:solidFill>
              </a:rPr>
              <a:t>同一时钟信号</a:t>
            </a:r>
            <a:r>
              <a:rPr lang="zh-CN" altLang="en-US" sz="3200" dirty="0"/>
              <a:t>。</a:t>
            </a:r>
            <a:endParaRPr lang="zh-CN" altLang="en-US" sz="3200" dirty="0"/>
          </a:p>
          <a:p>
            <a:pPr marL="0" indent="533400" eaLnBrk="1" hangingPunct="1">
              <a:buFont typeface="隶书" panose="02010509060101010101" pitchFamily="49" charset="-122"/>
              <a:buNone/>
            </a:pPr>
            <a:endParaRPr lang="zh-CN" altLang="en-US" sz="4800" dirty="0"/>
          </a:p>
          <a:p>
            <a:pPr marL="0" indent="533400" eaLnBrk="1" hangingPunct="1">
              <a:buFont typeface="隶书" panose="02010509060101010101" pitchFamily="49" charset="-122"/>
              <a:buNone/>
            </a:pPr>
            <a:r>
              <a:rPr lang="zh-CN" altLang="en-US" sz="3600" dirty="0"/>
              <a:t>  </a:t>
            </a:r>
            <a:endParaRPr lang="zh-CN" altLang="en-US" sz="3600" dirty="0"/>
          </a:p>
          <a:p>
            <a:pPr marL="0" indent="533400" eaLnBrk="1" hangingPunct="1">
              <a:buFont typeface="隶书" panose="02010509060101010101" pitchFamily="49" charset="-122"/>
              <a:buNone/>
            </a:pPr>
            <a:endParaRPr lang="zh-CN" altLang="en-US" sz="3600" dirty="0"/>
          </a:p>
          <a:p>
            <a:pPr marL="0" indent="533400" eaLnBrk="1" hangingPunct="1">
              <a:buFont typeface="隶书" panose="02010509060101010101" pitchFamily="49" charset="-122"/>
              <a:buNone/>
            </a:pPr>
            <a:endParaRPr lang="zh-CN" altLang="en-US" sz="3600" dirty="0"/>
          </a:p>
          <a:p>
            <a:pPr marL="0" indent="533400" algn="ctr" eaLnBrk="1" hangingPunct="1">
              <a:buFont typeface="隶书" panose="02010509060101010101" pitchFamily="49" charset="-122"/>
              <a:buNone/>
            </a:pPr>
            <a:r>
              <a:rPr lang="zh-CN" altLang="en-US" dirty="0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收</a:t>
            </a:r>
            <a:r>
              <a:rPr lang="en-US" altLang="zh-CN" dirty="0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发时钟频率＝波特率</a:t>
            </a:r>
            <a:endParaRPr lang="zh-CN" altLang="en-US" dirty="0">
              <a:solidFill>
                <a:srgbClr val="00009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533400" eaLnBrk="1" hangingPunct="1">
              <a:buFont typeface="隶书" panose="02010509060101010101" pitchFamily="49" charset="-122"/>
              <a:buNone/>
            </a:pPr>
            <a:r>
              <a:rPr lang="zh-CN" altLang="en-US" sz="3200" dirty="0"/>
              <a:t>同步串行通信通常采用</a:t>
            </a:r>
            <a:r>
              <a:rPr lang="en-US" altLang="zh-CN" sz="3200" dirty="0"/>
              <a:t>CRC</a:t>
            </a:r>
            <a:r>
              <a:rPr lang="zh-CN" altLang="en-US" sz="3200" dirty="0"/>
              <a:t>校验方法进行数据的检错和纠错。</a:t>
            </a:r>
            <a:endParaRPr lang="zh-CN" altLang="en-US" sz="3200" dirty="0"/>
          </a:p>
        </p:txBody>
      </p:sp>
      <p:grpSp>
        <p:nvGrpSpPr>
          <p:cNvPr id="2" name="Group 4"/>
          <p:cNvGrpSpPr/>
          <p:nvPr/>
        </p:nvGrpSpPr>
        <p:grpSpPr>
          <a:xfrm>
            <a:off x="914400" y="2438400"/>
            <a:ext cx="7300913" cy="2714625"/>
            <a:chOff x="1206" y="1680"/>
            <a:chExt cx="3114" cy="1401"/>
          </a:xfrm>
        </p:grpSpPr>
        <p:pic>
          <p:nvPicPr>
            <p:cNvPr id="3079" name="Picture 5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06" y="1680"/>
              <a:ext cx="618" cy="1353"/>
            </a:xfrm>
            <a:prstGeom prst="rect">
              <a:avLst/>
            </a:prstGeom>
            <a:noFill/>
            <a:ln w="9525">
              <a:noFill/>
            </a:ln>
          </p:spPr>
        </p:pic>
        <p:graphicFrame>
          <p:nvGraphicFramePr>
            <p:cNvPr id="3074" name="Object 6"/>
            <p:cNvGraphicFramePr/>
            <p:nvPr/>
          </p:nvGraphicFramePr>
          <p:xfrm>
            <a:off x="1248" y="1680"/>
            <a:ext cx="3072" cy="1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9" name="" r:id="rId2" imgW="2683510" imgH="1226820" progId="Word.Picture.8">
                    <p:embed/>
                  </p:oleObj>
                </mc:Choice>
                <mc:Fallback>
                  <p:oleObj name="" r:id="rId2" imgW="2683510" imgH="1226820" progId="Word.Picture.8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248" y="1680"/>
                          <a:ext cx="3072" cy="14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78" name="矩形 5"/>
          <p:cNvSpPr/>
          <p:nvPr/>
        </p:nvSpPr>
        <p:spPr>
          <a:xfrm>
            <a:off x="8316913" y="6488113"/>
            <a:ext cx="8604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fld id="{9A0DB2DC-4C9A-4742-B13C-FB6460FD3503}" type="slidenum">
              <a:rPr lang="en-US" altLang="zh-CN" b="1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</a:fld>
            <a:r>
              <a:rPr lang="en-US" altLang="zh-CN" b="1" dirty="0">
                <a:solidFill>
                  <a:srgbClr val="CDFFCD"/>
                </a:solidFill>
                <a:latin typeface="Arial" panose="020B0604020202020204" pitchFamily="34" charset="0"/>
                <a:ea typeface="华文宋体" panose="02010600040101010101" pitchFamily="2" charset="-122"/>
              </a:rPr>
              <a:t>/81</a:t>
            </a:r>
            <a:endParaRPr lang="zh-CN" altLang="en-US" dirty="0">
              <a:latin typeface="Arial" panose="020B0604020202020204" pitchFamily="34" charset="0"/>
              <a:ea typeface="华文宋体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0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0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1" name="Rectangle 3"/>
          <p:cNvSpPr>
            <a:spLocks noGrp="1"/>
          </p:cNvSpPr>
          <p:nvPr>
            <p:ph idx="1"/>
          </p:nvPr>
        </p:nvSpPr>
        <p:spPr>
          <a:xfrm>
            <a:off x="609600" y="609600"/>
            <a:ext cx="8458200" cy="1933575"/>
          </a:xfrm>
        </p:spPr>
        <p:txBody>
          <a:bodyPr vert="horz" wrap="square" lIns="0" tIns="0" rIns="0" bIns="0" anchor="t"/>
          <a:lstStyle/>
          <a:p>
            <a:pPr marL="0" indent="365125" eaLnBrk="1" hangingPunct="1">
              <a:lnSpc>
                <a:spcPct val="110000"/>
              </a:lnSpc>
              <a:buFont typeface="隶书" panose="02010509060101010101" pitchFamily="49" charset="-122"/>
              <a:buNone/>
            </a:pPr>
            <a:r>
              <a:rPr lang="zh-CN" altLang="en-US" dirty="0"/>
              <a:t>同步串行通信的数据格式可能有以下几种。但都必须首先确定</a:t>
            </a:r>
            <a:r>
              <a:rPr lang="zh-CN" altLang="en-US" dirty="0">
                <a:solidFill>
                  <a:srgbClr val="FF0000"/>
                </a:solidFill>
              </a:rPr>
              <a:t>传送的起始位置</a:t>
            </a:r>
            <a:r>
              <a:rPr lang="zh-CN" altLang="en-US" dirty="0"/>
              <a:t>（用同步字符或同步标志或采用硬件同步信号），然后传送准备好的信息数据，最后发送校验字符。</a:t>
            </a:r>
            <a:endParaRPr lang="zh-CN" altLang="en-US" dirty="0"/>
          </a:p>
        </p:txBody>
      </p:sp>
      <p:sp>
        <p:nvSpPr>
          <p:cNvPr id="416773" name="Text Box 5"/>
          <p:cNvSpPr txBox="1"/>
          <p:nvPr/>
        </p:nvSpPr>
        <p:spPr>
          <a:xfrm>
            <a:off x="609600" y="2495550"/>
            <a:ext cx="8389938" cy="8572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>
              <a:spcBef>
                <a:spcPct val="3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同步字符  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数据</a:t>
            </a: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</a:rPr>
              <a:t>1    ……	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数据</a:t>
            </a: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</a:rPr>
              <a:t>n	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CRC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字符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1   CRC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字符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400" b="1" dirty="0">
                <a:solidFill>
                  <a:srgbClr val="FF99FF"/>
                </a:solidFill>
                <a:latin typeface="Arial" panose="020B0604020202020204" pitchFamily="34" charset="0"/>
              </a:rPr>
              <a:t>	</a:t>
            </a:r>
            <a:endParaRPr lang="en-US" altLang="zh-CN" sz="2400" b="1" dirty="0">
              <a:solidFill>
                <a:srgbClr val="FF99FF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30000"/>
              </a:spcBef>
            </a:pPr>
            <a:r>
              <a:rPr lang="zh-CN" altLang="en-US" sz="2400" b="1" dirty="0">
                <a:latin typeface="Arial" panose="020B0604020202020204" pitchFamily="34" charset="0"/>
              </a:rPr>
              <a:t>（</a:t>
            </a:r>
            <a:r>
              <a:rPr lang="en-US" altLang="zh-CN" sz="2400" b="1" dirty="0">
                <a:latin typeface="Arial" panose="020B0604020202020204" pitchFamily="34" charset="0"/>
              </a:rPr>
              <a:t>a</a:t>
            </a:r>
            <a:r>
              <a:rPr lang="zh-CN" altLang="en-US" sz="2400" b="1" dirty="0">
                <a:latin typeface="Arial" panose="020B0604020202020204" pitchFamily="34" charset="0"/>
              </a:rPr>
              <a:t>）  单同步数据格式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416774" name="Text Box 6"/>
          <p:cNvSpPr txBox="1"/>
          <p:nvPr/>
        </p:nvSpPr>
        <p:spPr>
          <a:xfrm>
            <a:off x="381000" y="3654425"/>
            <a:ext cx="8839200" cy="8413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>
              <a:spcBef>
                <a:spcPct val="3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同步字符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1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同步字符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2  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数据</a:t>
            </a: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</a:rPr>
              <a:t>1 …  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数据</a:t>
            </a: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</a:rPr>
              <a:t>n   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CRC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字符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1   CRC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字符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30000"/>
              </a:spcBef>
            </a:pPr>
            <a:r>
              <a:rPr lang="zh-CN" altLang="en-US" sz="2400" b="1" dirty="0">
                <a:latin typeface="Arial" panose="020B0604020202020204" pitchFamily="34" charset="0"/>
              </a:rPr>
              <a:t>（</a:t>
            </a:r>
            <a:r>
              <a:rPr lang="en-US" altLang="zh-CN" sz="2400" b="1" dirty="0">
                <a:latin typeface="Arial" panose="020B0604020202020204" pitchFamily="34" charset="0"/>
              </a:rPr>
              <a:t>b</a:t>
            </a:r>
            <a:r>
              <a:rPr lang="zh-CN" altLang="en-US" sz="2400" b="1" dirty="0">
                <a:latin typeface="Arial" panose="020B0604020202020204" pitchFamily="34" charset="0"/>
              </a:rPr>
              <a:t>）  双同步数据格式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416775" name="Text Box 7"/>
          <p:cNvSpPr txBox="1"/>
          <p:nvPr/>
        </p:nvSpPr>
        <p:spPr>
          <a:xfrm>
            <a:off x="1246188" y="4799013"/>
            <a:ext cx="7135812" cy="9159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>
              <a:spcBef>
                <a:spcPct val="30000"/>
              </a:spcBef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数据</a:t>
            </a: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</a:rPr>
              <a:t>1	  ……	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数据</a:t>
            </a: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</a:rPr>
              <a:t>n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	   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CRC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字符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1	   CRC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字符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2	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30000"/>
              </a:spcBef>
            </a:pPr>
            <a:r>
              <a:rPr lang="zh-CN" altLang="en-US" sz="2400" b="1" dirty="0">
                <a:latin typeface="Arial" panose="020B0604020202020204" pitchFamily="34" charset="0"/>
              </a:rPr>
              <a:t>（</a:t>
            </a:r>
            <a:r>
              <a:rPr lang="en-US" altLang="zh-CN" sz="2400" b="1" dirty="0">
                <a:latin typeface="Arial" panose="020B0604020202020204" pitchFamily="34" charset="0"/>
              </a:rPr>
              <a:t>c</a:t>
            </a:r>
            <a:r>
              <a:rPr lang="zh-CN" altLang="en-US" sz="2400" b="1" dirty="0">
                <a:latin typeface="Arial" panose="020B0604020202020204" pitchFamily="34" charset="0"/>
              </a:rPr>
              <a:t>）  外同步数据格式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416776" name="Text Box 8"/>
          <p:cNvSpPr txBox="1"/>
          <p:nvPr/>
        </p:nvSpPr>
        <p:spPr>
          <a:xfrm>
            <a:off x="152400" y="5867400"/>
            <a:ext cx="8896350" cy="9096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>
              <a:spcBef>
                <a:spcPct val="3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标志	地址	控制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	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数据</a:t>
            </a: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</a:rPr>
              <a:t>1	…… 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数据</a:t>
            </a: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</a:rPr>
              <a:t>n	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CRC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字符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1	CRC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字符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30000"/>
              </a:spcBef>
            </a:pPr>
            <a:r>
              <a:rPr lang="en-US" altLang="zh-CN" sz="2400" b="1" dirty="0">
                <a:latin typeface="Arial" panose="020B0604020202020204" pitchFamily="34" charset="0"/>
              </a:rPr>
              <a:t> </a:t>
            </a:r>
            <a:r>
              <a:rPr lang="zh-CN" altLang="en-US" sz="2400" b="1" dirty="0">
                <a:latin typeface="Arial" panose="020B0604020202020204" pitchFamily="34" charset="0"/>
              </a:rPr>
              <a:t>（</a:t>
            </a:r>
            <a:r>
              <a:rPr lang="en-US" altLang="zh-CN" sz="2400" b="1" dirty="0">
                <a:latin typeface="Arial" panose="020B0604020202020204" pitchFamily="34" charset="0"/>
              </a:rPr>
              <a:t>d</a:t>
            </a:r>
            <a:r>
              <a:rPr lang="zh-CN" altLang="en-US" sz="2400" b="1" dirty="0">
                <a:latin typeface="Arial" panose="020B0604020202020204" pitchFamily="34" charset="0"/>
              </a:rPr>
              <a:t>）  </a:t>
            </a:r>
            <a:r>
              <a:rPr lang="en-US" altLang="zh-CN" sz="2400" b="1" dirty="0">
                <a:latin typeface="Arial" panose="020B0604020202020204" pitchFamily="34" charset="0"/>
              </a:rPr>
              <a:t>SDLC/HDLC</a:t>
            </a:r>
            <a:r>
              <a:rPr lang="zh-CN" altLang="en-US" sz="2400" b="1" dirty="0">
                <a:latin typeface="Arial" panose="020B0604020202020204" pitchFamily="34" charset="0"/>
              </a:rPr>
              <a:t>数据格式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74759" name="Rectangle 2"/>
          <p:cNvSpPr>
            <a:spLocks noGrp="1" noRot="1"/>
          </p:cNvSpPr>
          <p:nvPr>
            <p:ph type="title"/>
          </p:nvPr>
        </p:nvSpPr>
        <p:spPr>
          <a:xfrm>
            <a:off x="504825" y="-76200"/>
            <a:ext cx="8229600" cy="785813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同步串行数据帧格式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6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6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6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6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6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1" grpId="0" build="p"/>
      <p:bldP spid="416773" grpId="0"/>
      <p:bldP spid="416774" grpId="0"/>
      <p:bldP spid="416775" grpId="0"/>
      <p:bldP spid="41677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577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anchor="t"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124932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4933" name="Text Box 5"/>
          <p:cNvSpPr txBox="1">
            <a:spLocks noChangeArrowheads="1"/>
          </p:cNvSpPr>
          <p:nvPr/>
        </p:nvSpPr>
        <p:spPr bwMode="auto">
          <a:xfrm>
            <a:off x="5572125" y="1811338"/>
            <a:ext cx="3500438" cy="4832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  反向控制信道</a:t>
            </a:r>
            <a:r>
              <a:rPr kumimoji="0" lang="en-US" altLang="zh-CN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(RCC)</a:t>
            </a: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帧以</a:t>
            </a:r>
            <a:r>
              <a:rPr kumimoji="0" lang="en-US" altLang="zh-CN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48bit </a:t>
            </a: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前驱波开始</a:t>
            </a:r>
            <a:r>
              <a:rPr kumimoji="0" lang="en-US" altLang="zh-CN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,</a:t>
            </a: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它由</a:t>
            </a:r>
            <a:r>
              <a:rPr kumimoji="0" lang="en-US" altLang="zh-CN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(0,1</a:t>
            </a: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交替</a:t>
            </a:r>
            <a:r>
              <a:rPr kumimoji="0" lang="en-US" altLang="zh-CN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的</a:t>
            </a:r>
            <a:r>
              <a:rPr kumimoji="0" lang="en-US" altLang="zh-CN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30</a:t>
            </a: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位同步域、</a:t>
            </a:r>
            <a:r>
              <a:rPr kumimoji="0" lang="en-US" altLang="zh-CN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11 bit</a:t>
            </a: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的字符同步域和</a:t>
            </a:r>
            <a:r>
              <a:rPr kumimoji="0" lang="en-US" altLang="zh-CN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7</a:t>
            </a: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位数字彩色码组成。</a:t>
            </a:r>
            <a:endParaRPr kumimoji="0" lang="en-US" altLang="zh-CN" sz="2800" b="1" kern="1200" cap="none" spc="0" normalizeH="0" baseline="0" noProof="0" dirty="0">
              <a:solidFill>
                <a:srgbClr val="000099"/>
              </a:solidFill>
              <a:latin typeface="+mn-ea"/>
              <a:ea typeface="+mn-ea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en-US" altLang="zh-CN" sz="2800" b="1" kern="1200" cap="none" spc="0" normalizeH="0" baseline="0" noProof="0" dirty="0">
              <a:solidFill>
                <a:srgbClr val="000099"/>
              </a:solidFill>
              <a:latin typeface="+mn-ea"/>
              <a:ea typeface="+mn-ea"/>
              <a:cs typeface="+mn-cs"/>
            </a:endParaRPr>
          </a:p>
          <a:p>
            <a:pPr marR="0" defTabSz="914400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  前向控制信道</a:t>
            </a:r>
            <a:r>
              <a:rPr kumimoji="0" lang="en-US" altLang="zh-CN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(FCC)</a:t>
            </a: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帧以 </a:t>
            </a:r>
            <a:r>
              <a:rPr kumimoji="0" lang="en-US" altLang="zh-CN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(0,1</a:t>
            </a: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交替</a:t>
            </a:r>
            <a:r>
              <a:rPr kumimoji="0" lang="en-US" altLang="zh-CN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的</a:t>
            </a:r>
            <a:r>
              <a:rPr kumimoji="0" lang="en-US" altLang="zh-CN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10</a:t>
            </a: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位同步域、</a:t>
            </a:r>
            <a:r>
              <a:rPr kumimoji="0" lang="en-US" altLang="zh-CN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11bit</a:t>
            </a:r>
            <a:r>
              <a:rPr kumimoji="0" lang="zh-CN" altLang="en-US" sz="2800" b="1" kern="1200" cap="none" spc="0" normalizeH="0" baseline="0" noProof="0" dirty="0">
                <a:solidFill>
                  <a:srgbClr val="000099"/>
                </a:solidFill>
                <a:latin typeface="+mn-ea"/>
                <a:ea typeface="+mn-ea"/>
                <a:cs typeface="+mn-cs"/>
              </a:rPr>
              <a:t>的字符同步域开始。</a:t>
            </a:r>
            <a:endParaRPr kumimoji="0" lang="zh-CN" altLang="en-US" sz="2800" b="1" kern="1200" cap="none" spc="0" normalizeH="0" baseline="0" noProof="0" dirty="0">
              <a:solidFill>
                <a:srgbClr val="000099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86000" y="0"/>
            <a:ext cx="68580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GSM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系统控制信道通信帧格式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左箭头 6">
            <a:hlinkClick r:id="rId2" action="ppaction://hlinksldjump"/>
          </p:cNvPr>
          <p:cNvSpPr/>
          <p:nvPr/>
        </p:nvSpPr>
        <p:spPr>
          <a:xfrm>
            <a:off x="83058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4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4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3" grpId="0" build="p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18" name="Text Box 170"/>
          <p:cNvSpPr txBox="1"/>
          <p:nvPr/>
        </p:nvSpPr>
        <p:spPr>
          <a:xfrm>
            <a:off x="7434263" y="4533900"/>
            <a:ext cx="280987" cy="2317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>
              <a:lnSpc>
                <a:spcPct val="96000"/>
              </a:lnSpc>
            </a:pPr>
            <a:r>
              <a:rPr lang="en-US" altLang="zh-CN" dirty="0">
                <a:latin typeface="Arial" panose="020B0604020202020204" pitchFamily="34" charset="0"/>
              </a:rPr>
              <a:t>T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76803" name="Rectangle 2"/>
          <p:cNvSpPr>
            <a:spLocks noGrp="1" noRot="1"/>
          </p:cNvSpPr>
          <p:nvPr>
            <p:ph type="title"/>
          </p:nvPr>
        </p:nvSpPr>
        <p:spPr>
          <a:xfrm>
            <a:off x="457200" y="0"/>
            <a:ext cx="8229600" cy="76835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异步串行通信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181251" name="Rectangle 3"/>
          <p:cNvSpPr>
            <a:spLocks noGrp="1"/>
          </p:cNvSpPr>
          <p:nvPr>
            <p:ph idx="1"/>
          </p:nvPr>
        </p:nvSpPr>
        <p:spPr>
          <a:xfrm>
            <a:off x="533400" y="892175"/>
            <a:ext cx="8494713" cy="2867025"/>
          </a:xfrm>
        </p:spPr>
        <p:txBody>
          <a:bodyPr vert="horz" wrap="square" lIns="0" tIns="0" rIns="0" bIns="0" anchor="t"/>
          <a:lstStyle/>
          <a:p>
            <a:pPr marL="0" indent="533400" eaLnBrk="1" hangingPunct="1">
              <a:buFont typeface="隶书" panose="02010509060101010101" pitchFamily="49" charset="-122"/>
              <a:buNone/>
            </a:pPr>
            <a:r>
              <a:rPr lang="zh-CN" altLang="en-US" dirty="0"/>
              <a:t>异步串行通信以</a:t>
            </a:r>
            <a:r>
              <a:rPr lang="zh-CN" altLang="en-US" dirty="0">
                <a:solidFill>
                  <a:srgbClr val="FF0000"/>
                </a:solidFill>
              </a:rPr>
              <a:t>字符</a:t>
            </a:r>
            <a:r>
              <a:rPr lang="zh-CN" altLang="en-US" dirty="0"/>
              <a:t>为基本单位，传输时字节与字节之间无时序关系，但字节内各位按固定时序和顺序传送。收发双方只需保证接收时钟和发送时钟在误差范围内同频率，而无需使用（传送）同一时钟源。</a:t>
            </a:r>
            <a:endParaRPr lang="zh-CN" altLang="en-US" dirty="0"/>
          </a:p>
          <a:p>
            <a:pPr marL="0" indent="533400" algn="just" eaLnBrk="1" hangingPunct="1">
              <a:buFont typeface="隶书" panose="02010509060101010101" pitchFamily="49" charset="-122"/>
              <a:buNone/>
            </a:pPr>
            <a:r>
              <a:rPr lang="zh-CN" altLang="en-US" dirty="0"/>
              <a:t>收发双方的本地时钟＝</a:t>
            </a:r>
            <a:r>
              <a:rPr lang="zh-CN" altLang="en-US" dirty="0">
                <a:solidFill>
                  <a:srgbClr val="FF0000"/>
                </a:solidFill>
              </a:rPr>
              <a:t>波特率因子</a:t>
            </a:r>
            <a:r>
              <a:rPr lang="en-US" altLang="zh-CN" dirty="0"/>
              <a:t>n×</a:t>
            </a:r>
            <a:r>
              <a:rPr lang="zh-CN" altLang="en-US" dirty="0"/>
              <a:t>波特率</a:t>
            </a:r>
            <a:endParaRPr lang="zh-CN" altLang="en-US" dirty="0"/>
          </a:p>
          <a:p>
            <a:pPr marL="0" indent="533400" algn="just" eaLnBrk="1" hangingPunct="1">
              <a:buFont typeface="隶书" panose="02010509060101010101" pitchFamily="49" charset="-122"/>
              <a:buNone/>
            </a:pPr>
            <a:r>
              <a:rPr lang="en-US" altLang="zh-CN" dirty="0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dirty="0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r>
              <a:rPr lang="zh-CN" altLang="en-US" dirty="0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32</a:t>
            </a:r>
            <a:r>
              <a:rPr lang="zh-CN" altLang="en-US" dirty="0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64</a:t>
            </a:r>
            <a:r>
              <a:rPr lang="zh-CN" altLang="en-US" dirty="0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等）的使用有利于提高准确度</a:t>
            </a:r>
            <a:endParaRPr lang="zh-CN" altLang="en-US" dirty="0">
              <a:solidFill>
                <a:srgbClr val="00009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1252" name="Rectangle 4"/>
          <p:cNvSpPr/>
          <p:nvPr/>
        </p:nvSpPr>
        <p:spPr>
          <a:xfrm>
            <a:off x="7486650" y="3732213"/>
            <a:ext cx="1404938" cy="4572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</a:rPr>
              <a:t>n</a:t>
            </a:r>
            <a:r>
              <a:rPr lang="zh-CN" altLang="en-US" sz="2400" dirty="0">
                <a:latin typeface="Arial" panose="020B0604020202020204" pitchFamily="34" charset="0"/>
              </a:rPr>
              <a:t>＝</a:t>
            </a:r>
            <a:r>
              <a:rPr lang="en-US" altLang="zh-CN" sz="2400" dirty="0">
                <a:latin typeface="Arial" panose="020B0604020202020204" pitchFamily="34" charset="0"/>
              </a:rPr>
              <a:t>16</a:t>
            </a:r>
            <a:r>
              <a:rPr lang="zh-CN" altLang="en-US" sz="2400" dirty="0">
                <a:latin typeface="Arial" panose="020B0604020202020204" pitchFamily="34" charset="0"/>
              </a:rPr>
              <a:t>时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181254" name="Line 6"/>
          <p:cNvSpPr/>
          <p:nvPr/>
        </p:nvSpPr>
        <p:spPr>
          <a:xfrm>
            <a:off x="931863" y="5102225"/>
            <a:ext cx="15875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55" name="Line 7"/>
          <p:cNvSpPr/>
          <p:nvPr/>
        </p:nvSpPr>
        <p:spPr>
          <a:xfrm flipV="1">
            <a:off x="1090613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56" name="Line 8"/>
          <p:cNvSpPr/>
          <p:nvPr/>
        </p:nvSpPr>
        <p:spPr>
          <a:xfrm>
            <a:off x="1081088" y="4884738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57" name="Line 9"/>
          <p:cNvSpPr/>
          <p:nvPr/>
        </p:nvSpPr>
        <p:spPr>
          <a:xfrm flipV="1">
            <a:off x="1204913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58" name="Line 10"/>
          <p:cNvSpPr/>
          <p:nvPr/>
        </p:nvSpPr>
        <p:spPr>
          <a:xfrm>
            <a:off x="1214438" y="5102225"/>
            <a:ext cx="112712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59" name="Line 11"/>
          <p:cNvSpPr/>
          <p:nvPr/>
        </p:nvSpPr>
        <p:spPr>
          <a:xfrm flipV="1">
            <a:off x="1330325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60" name="Line 12"/>
          <p:cNvSpPr/>
          <p:nvPr/>
        </p:nvSpPr>
        <p:spPr>
          <a:xfrm>
            <a:off x="1320800" y="4884738"/>
            <a:ext cx="112713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61" name="Line 13"/>
          <p:cNvSpPr/>
          <p:nvPr/>
        </p:nvSpPr>
        <p:spPr>
          <a:xfrm flipV="1">
            <a:off x="1443038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62" name="Line 14"/>
          <p:cNvSpPr/>
          <p:nvPr/>
        </p:nvSpPr>
        <p:spPr>
          <a:xfrm>
            <a:off x="1452563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63" name="Line 15"/>
          <p:cNvSpPr/>
          <p:nvPr/>
        </p:nvSpPr>
        <p:spPr>
          <a:xfrm flipV="1">
            <a:off x="1562100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64" name="Line 16"/>
          <p:cNvSpPr/>
          <p:nvPr/>
        </p:nvSpPr>
        <p:spPr>
          <a:xfrm>
            <a:off x="1552575" y="4884738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65" name="Line 17"/>
          <p:cNvSpPr/>
          <p:nvPr/>
        </p:nvSpPr>
        <p:spPr>
          <a:xfrm flipV="1">
            <a:off x="1676400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66" name="Line 18"/>
          <p:cNvSpPr/>
          <p:nvPr/>
        </p:nvSpPr>
        <p:spPr>
          <a:xfrm>
            <a:off x="1685925" y="5102225"/>
            <a:ext cx="112713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67" name="Line 19"/>
          <p:cNvSpPr/>
          <p:nvPr/>
        </p:nvSpPr>
        <p:spPr>
          <a:xfrm flipV="1">
            <a:off x="1801813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68" name="Line 20"/>
          <p:cNvSpPr/>
          <p:nvPr/>
        </p:nvSpPr>
        <p:spPr>
          <a:xfrm>
            <a:off x="1792288" y="4884738"/>
            <a:ext cx="112712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69" name="Line 21"/>
          <p:cNvSpPr/>
          <p:nvPr/>
        </p:nvSpPr>
        <p:spPr>
          <a:xfrm flipV="1">
            <a:off x="1914525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70" name="Line 22"/>
          <p:cNvSpPr/>
          <p:nvPr/>
        </p:nvSpPr>
        <p:spPr>
          <a:xfrm>
            <a:off x="1924050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71" name="Line 23"/>
          <p:cNvSpPr/>
          <p:nvPr/>
        </p:nvSpPr>
        <p:spPr>
          <a:xfrm flipV="1">
            <a:off x="2039938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72" name="Line 24"/>
          <p:cNvSpPr/>
          <p:nvPr/>
        </p:nvSpPr>
        <p:spPr>
          <a:xfrm>
            <a:off x="2030413" y="4884738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73" name="Line 25"/>
          <p:cNvSpPr/>
          <p:nvPr/>
        </p:nvSpPr>
        <p:spPr>
          <a:xfrm flipV="1">
            <a:off x="2154238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74" name="Line 26"/>
          <p:cNvSpPr/>
          <p:nvPr/>
        </p:nvSpPr>
        <p:spPr>
          <a:xfrm>
            <a:off x="2163763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75" name="Line 27"/>
          <p:cNvSpPr/>
          <p:nvPr/>
        </p:nvSpPr>
        <p:spPr>
          <a:xfrm flipV="1">
            <a:off x="2279650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76" name="Line 28"/>
          <p:cNvSpPr/>
          <p:nvPr/>
        </p:nvSpPr>
        <p:spPr>
          <a:xfrm>
            <a:off x="2270125" y="4884738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77" name="Line 29"/>
          <p:cNvSpPr/>
          <p:nvPr/>
        </p:nvSpPr>
        <p:spPr>
          <a:xfrm flipV="1">
            <a:off x="2393950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78" name="Line 30"/>
          <p:cNvSpPr/>
          <p:nvPr/>
        </p:nvSpPr>
        <p:spPr>
          <a:xfrm>
            <a:off x="2403475" y="5102225"/>
            <a:ext cx="112713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79" name="Line 31"/>
          <p:cNvSpPr/>
          <p:nvPr/>
        </p:nvSpPr>
        <p:spPr>
          <a:xfrm flipV="1">
            <a:off x="2511425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80" name="Line 32"/>
          <p:cNvSpPr/>
          <p:nvPr/>
        </p:nvSpPr>
        <p:spPr>
          <a:xfrm>
            <a:off x="2501900" y="4884738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81" name="Line 33"/>
          <p:cNvSpPr/>
          <p:nvPr/>
        </p:nvSpPr>
        <p:spPr>
          <a:xfrm flipV="1">
            <a:off x="2625725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82" name="Line 34"/>
          <p:cNvSpPr/>
          <p:nvPr/>
        </p:nvSpPr>
        <p:spPr>
          <a:xfrm>
            <a:off x="2635250" y="5102225"/>
            <a:ext cx="112713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83" name="Line 35"/>
          <p:cNvSpPr/>
          <p:nvPr/>
        </p:nvSpPr>
        <p:spPr>
          <a:xfrm flipV="1">
            <a:off x="2751138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84" name="Line 36"/>
          <p:cNvSpPr/>
          <p:nvPr/>
        </p:nvSpPr>
        <p:spPr>
          <a:xfrm>
            <a:off x="2741613" y="4884738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85" name="Line 37"/>
          <p:cNvSpPr/>
          <p:nvPr/>
        </p:nvSpPr>
        <p:spPr>
          <a:xfrm flipV="1">
            <a:off x="2865438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86" name="Line 38"/>
          <p:cNvSpPr/>
          <p:nvPr/>
        </p:nvSpPr>
        <p:spPr>
          <a:xfrm>
            <a:off x="2874963" y="5102225"/>
            <a:ext cx="112712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87" name="Line 39"/>
          <p:cNvSpPr/>
          <p:nvPr/>
        </p:nvSpPr>
        <p:spPr>
          <a:xfrm flipV="1">
            <a:off x="2981325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88" name="Line 40"/>
          <p:cNvSpPr/>
          <p:nvPr/>
        </p:nvSpPr>
        <p:spPr>
          <a:xfrm>
            <a:off x="2971800" y="4884738"/>
            <a:ext cx="112713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89" name="Line 41"/>
          <p:cNvSpPr/>
          <p:nvPr/>
        </p:nvSpPr>
        <p:spPr>
          <a:xfrm flipV="1">
            <a:off x="3094038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90" name="Line 42"/>
          <p:cNvSpPr/>
          <p:nvPr/>
        </p:nvSpPr>
        <p:spPr>
          <a:xfrm>
            <a:off x="3103563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91" name="Line 43"/>
          <p:cNvSpPr/>
          <p:nvPr/>
        </p:nvSpPr>
        <p:spPr>
          <a:xfrm flipV="1">
            <a:off x="3219450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92" name="Line 44"/>
          <p:cNvSpPr/>
          <p:nvPr/>
        </p:nvSpPr>
        <p:spPr>
          <a:xfrm>
            <a:off x="3209925" y="4884738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93" name="Line 45"/>
          <p:cNvSpPr/>
          <p:nvPr/>
        </p:nvSpPr>
        <p:spPr>
          <a:xfrm flipV="1">
            <a:off x="3333750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94" name="Line 46"/>
          <p:cNvSpPr/>
          <p:nvPr/>
        </p:nvSpPr>
        <p:spPr>
          <a:xfrm>
            <a:off x="3343275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95" name="Line 47"/>
          <p:cNvSpPr/>
          <p:nvPr/>
        </p:nvSpPr>
        <p:spPr>
          <a:xfrm flipV="1">
            <a:off x="3452813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96" name="Line 48"/>
          <p:cNvSpPr/>
          <p:nvPr/>
        </p:nvSpPr>
        <p:spPr>
          <a:xfrm>
            <a:off x="3443288" y="4884738"/>
            <a:ext cx="112712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97" name="Line 49"/>
          <p:cNvSpPr/>
          <p:nvPr/>
        </p:nvSpPr>
        <p:spPr>
          <a:xfrm flipV="1">
            <a:off x="3565525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98" name="Line 50"/>
          <p:cNvSpPr/>
          <p:nvPr/>
        </p:nvSpPr>
        <p:spPr>
          <a:xfrm>
            <a:off x="3575050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299" name="Line 51"/>
          <p:cNvSpPr/>
          <p:nvPr/>
        </p:nvSpPr>
        <p:spPr>
          <a:xfrm flipV="1">
            <a:off x="3690938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00" name="Line 52"/>
          <p:cNvSpPr/>
          <p:nvPr/>
        </p:nvSpPr>
        <p:spPr>
          <a:xfrm>
            <a:off x="3681413" y="4884738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01" name="Line 53"/>
          <p:cNvSpPr/>
          <p:nvPr/>
        </p:nvSpPr>
        <p:spPr>
          <a:xfrm flipV="1">
            <a:off x="3805238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02" name="Line 54"/>
          <p:cNvSpPr/>
          <p:nvPr/>
        </p:nvSpPr>
        <p:spPr>
          <a:xfrm>
            <a:off x="3814763" y="5102225"/>
            <a:ext cx="112712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03" name="Line 55"/>
          <p:cNvSpPr/>
          <p:nvPr/>
        </p:nvSpPr>
        <p:spPr>
          <a:xfrm flipV="1">
            <a:off x="3930650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04" name="Line 56"/>
          <p:cNvSpPr/>
          <p:nvPr/>
        </p:nvSpPr>
        <p:spPr>
          <a:xfrm>
            <a:off x="3921125" y="4884738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05" name="Line 57"/>
          <p:cNvSpPr/>
          <p:nvPr/>
        </p:nvSpPr>
        <p:spPr>
          <a:xfrm flipV="1">
            <a:off x="4044950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06" name="Line 58"/>
          <p:cNvSpPr/>
          <p:nvPr/>
        </p:nvSpPr>
        <p:spPr>
          <a:xfrm>
            <a:off x="4054475" y="5102225"/>
            <a:ext cx="112713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07" name="Line 59"/>
          <p:cNvSpPr/>
          <p:nvPr/>
        </p:nvSpPr>
        <p:spPr>
          <a:xfrm flipV="1">
            <a:off x="4170363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08" name="Line 60"/>
          <p:cNvSpPr/>
          <p:nvPr/>
        </p:nvSpPr>
        <p:spPr>
          <a:xfrm>
            <a:off x="4160838" y="4884738"/>
            <a:ext cx="112712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09" name="Line 61"/>
          <p:cNvSpPr/>
          <p:nvPr/>
        </p:nvSpPr>
        <p:spPr>
          <a:xfrm flipV="1">
            <a:off x="4283075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10" name="Line 62"/>
          <p:cNvSpPr/>
          <p:nvPr/>
        </p:nvSpPr>
        <p:spPr>
          <a:xfrm>
            <a:off x="4292600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11" name="Line 63"/>
          <p:cNvSpPr/>
          <p:nvPr/>
        </p:nvSpPr>
        <p:spPr>
          <a:xfrm flipV="1">
            <a:off x="4402138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12" name="Line 64"/>
          <p:cNvSpPr/>
          <p:nvPr/>
        </p:nvSpPr>
        <p:spPr>
          <a:xfrm>
            <a:off x="4392613" y="4884738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13" name="Line 65"/>
          <p:cNvSpPr/>
          <p:nvPr/>
        </p:nvSpPr>
        <p:spPr>
          <a:xfrm flipV="1">
            <a:off x="4514850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14" name="Line 66"/>
          <p:cNvSpPr/>
          <p:nvPr/>
        </p:nvSpPr>
        <p:spPr>
          <a:xfrm>
            <a:off x="4524375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15" name="Line 67"/>
          <p:cNvSpPr/>
          <p:nvPr/>
        </p:nvSpPr>
        <p:spPr>
          <a:xfrm flipV="1">
            <a:off x="4641850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16" name="Line 68"/>
          <p:cNvSpPr/>
          <p:nvPr/>
        </p:nvSpPr>
        <p:spPr>
          <a:xfrm>
            <a:off x="4632325" y="4884738"/>
            <a:ext cx="112713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17" name="Line 69"/>
          <p:cNvSpPr/>
          <p:nvPr/>
        </p:nvSpPr>
        <p:spPr>
          <a:xfrm flipV="1">
            <a:off x="4754563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18" name="Line 70"/>
          <p:cNvSpPr/>
          <p:nvPr/>
        </p:nvSpPr>
        <p:spPr>
          <a:xfrm>
            <a:off x="4764088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19" name="Line 71"/>
          <p:cNvSpPr/>
          <p:nvPr/>
        </p:nvSpPr>
        <p:spPr>
          <a:xfrm flipV="1">
            <a:off x="4873625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20" name="Line 72"/>
          <p:cNvSpPr/>
          <p:nvPr/>
        </p:nvSpPr>
        <p:spPr>
          <a:xfrm>
            <a:off x="4864100" y="4884738"/>
            <a:ext cx="112713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21" name="Line 73"/>
          <p:cNvSpPr/>
          <p:nvPr/>
        </p:nvSpPr>
        <p:spPr>
          <a:xfrm flipV="1">
            <a:off x="4986338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22" name="Line 74"/>
          <p:cNvSpPr/>
          <p:nvPr/>
        </p:nvSpPr>
        <p:spPr>
          <a:xfrm>
            <a:off x="4995863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23" name="Line 75"/>
          <p:cNvSpPr/>
          <p:nvPr/>
        </p:nvSpPr>
        <p:spPr>
          <a:xfrm flipV="1">
            <a:off x="5111750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24" name="Line 76"/>
          <p:cNvSpPr/>
          <p:nvPr/>
        </p:nvSpPr>
        <p:spPr>
          <a:xfrm>
            <a:off x="5102225" y="4884738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25" name="Line 77"/>
          <p:cNvSpPr/>
          <p:nvPr/>
        </p:nvSpPr>
        <p:spPr>
          <a:xfrm flipV="1">
            <a:off x="5226050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26" name="Line 78"/>
          <p:cNvSpPr/>
          <p:nvPr/>
        </p:nvSpPr>
        <p:spPr>
          <a:xfrm>
            <a:off x="5235575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27" name="Line 79"/>
          <p:cNvSpPr/>
          <p:nvPr/>
        </p:nvSpPr>
        <p:spPr>
          <a:xfrm flipV="1">
            <a:off x="5345113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28" name="Line 80"/>
          <p:cNvSpPr/>
          <p:nvPr/>
        </p:nvSpPr>
        <p:spPr>
          <a:xfrm>
            <a:off x="5335588" y="4884738"/>
            <a:ext cx="112712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29" name="Line 81"/>
          <p:cNvSpPr/>
          <p:nvPr/>
        </p:nvSpPr>
        <p:spPr>
          <a:xfrm flipV="1">
            <a:off x="5457825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30" name="Line 82"/>
          <p:cNvSpPr/>
          <p:nvPr/>
        </p:nvSpPr>
        <p:spPr>
          <a:xfrm>
            <a:off x="5467350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31" name="Line 83"/>
          <p:cNvSpPr/>
          <p:nvPr/>
        </p:nvSpPr>
        <p:spPr>
          <a:xfrm flipV="1">
            <a:off x="5583238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32" name="Line 84"/>
          <p:cNvSpPr/>
          <p:nvPr/>
        </p:nvSpPr>
        <p:spPr>
          <a:xfrm>
            <a:off x="5573713" y="4884738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33" name="Line 85"/>
          <p:cNvSpPr/>
          <p:nvPr/>
        </p:nvSpPr>
        <p:spPr>
          <a:xfrm flipV="1">
            <a:off x="5697538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34" name="Line 86"/>
          <p:cNvSpPr/>
          <p:nvPr/>
        </p:nvSpPr>
        <p:spPr>
          <a:xfrm>
            <a:off x="5707063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35" name="Line 87"/>
          <p:cNvSpPr/>
          <p:nvPr/>
        </p:nvSpPr>
        <p:spPr>
          <a:xfrm flipV="1">
            <a:off x="5822950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36" name="Line 88"/>
          <p:cNvSpPr/>
          <p:nvPr/>
        </p:nvSpPr>
        <p:spPr>
          <a:xfrm>
            <a:off x="5813425" y="4884738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37" name="Line 89"/>
          <p:cNvSpPr/>
          <p:nvPr/>
        </p:nvSpPr>
        <p:spPr>
          <a:xfrm flipV="1">
            <a:off x="5937250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38" name="Line 90"/>
          <p:cNvSpPr/>
          <p:nvPr/>
        </p:nvSpPr>
        <p:spPr>
          <a:xfrm>
            <a:off x="5946775" y="5102225"/>
            <a:ext cx="112713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39" name="Line 91"/>
          <p:cNvSpPr/>
          <p:nvPr/>
        </p:nvSpPr>
        <p:spPr>
          <a:xfrm flipV="1">
            <a:off x="6062663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40" name="Line 92"/>
          <p:cNvSpPr/>
          <p:nvPr/>
        </p:nvSpPr>
        <p:spPr>
          <a:xfrm>
            <a:off x="6053138" y="4884738"/>
            <a:ext cx="112712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41" name="Line 93"/>
          <p:cNvSpPr/>
          <p:nvPr/>
        </p:nvSpPr>
        <p:spPr>
          <a:xfrm flipV="1">
            <a:off x="6175375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42" name="Line 94"/>
          <p:cNvSpPr/>
          <p:nvPr/>
        </p:nvSpPr>
        <p:spPr>
          <a:xfrm>
            <a:off x="6184900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43" name="Line 95"/>
          <p:cNvSpPr/>
          <p:nvPr/>
        </p:nvSpPr>
        <p:spPr>
          <a:xfrm flipV="1">
            <a:off x="6294438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44" name="Line 96"/>
          <p:cNvSpPr/>
          <p:nvPr/>
        </p:nvSpPr>
        <p:spPr>
          <a:xfrm>
            <a:off x="6284913" y="4884738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45" name="Line 97"/>
          <p:cNvSpPr/>
          <p:nvPr/>
        </p:nvSpPr>
        <p:spPr>
          <a:xfrm flipV="1">
            <a:off x="6408738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46" name="Line 98"/>
          <p:cNvSpPr/>
          <p:nvPr/>
        </p:nvSpPr>
        <p:spPr>
          <a:xfrm>
            <a:off x="6418263" y="5102225"/>
            <a:ext cx="112712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47" name="Line 99"/>
          <p:cNvSpPr/>
          <p:nvPr/>
        </p:nvSpPr>
        <p:spPr>
          <a:xfrm flipV="1">
            <a:off x="6534150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48" name="Line 100"/>
          <p:cNvSpPr/>
          <p:nvPr/>
        </p:nvSpPr>
        <p:spPr>
          <a:xfrm>
            <a:off x="6524625" y="4884738"/>
            <a:ext cx="112713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49" name="Line 101"/>
          <p:cNvSpPr/>
          <p:nvPr/>
        </p:nvSpPr>
        <p:spPr>
          <a:xfrm flipV="1">
            <a:off x="6646863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50" name="Line 102"/>
          <p:cNvSpPr/>
          <p:nvPr/>
        </p:nvSpPr>
        <p:spPr>
          <a:xfrm>
            <a:off x="6656388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51" name="Line 103"/>
          <p:cNvSpPr/>
          <p:nvPr/>
        </p:nvSpPr>
        <p:spPr>
          <a:xfrm>
            <a:off x="6646863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52" name="Line 104"/>
          <p:cNvSpPr/>
          <p:nvPr/>
        </p:nvSpPr>
        <p:spPr>
          <a:xfrm flipV="1">
            <a:off x="6762750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53" name="Line 105"/>
          <p:cNvSpPr/>
          <p:nvPr/>
        </p:nvSpPr>
        <p:spPr>
          <a:xfrm>
            <a:off x="6753225" y="4884738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54" name="Line 106"/>
          <p:cNvSpPr/>
          <p:nvPr/>
        </p:nvSpPr>
        <p:spPr>
          <a:xfrm flipV="1">
            <a:off x="6877050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55" name="Line 107"/>
          <p:cNvSpPr/>
          <p:nvPr/>
        </p:nvSpPr>
        <p:spPr>
          <a:xfrm>
            <a:off x="6886575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56" name="Line 108"/>
          <p:cNvSpPr/>
          <p:nvPr/>
        </p:nvSpPr>
        <p:spPr>
          <a:xfrm flipV="1">
            <a:off x="6996113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57" name="Line 109"/>
          <p:cNvSpPr/>
          <p:nvPr/>
        </p:nvSpPr>
        <p:spPr>
          <a:xfrm>
            <a:off x="6986588" y="4884738"/>
            <a:ext cx="112712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58" name="Line 110"/>
          <p:cNvSpPr/>
          <p:nvPr/>
        </p:nvSpPr>
        <p:spPr>
          <a:xfrm flipV="1">
            <a:off x="7108825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59" name="Line 111"/>
          <p:cNvSpPr/>
          <p:nvPr/>
        </p:nvSpPr>
        <p:spPr>
          <a:xfrm>
            <a:off x="7118350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60" name="Line 112"/>
          <p:cNvSpPr/>
          <p:nvPr/>
        </p:nvSpPr>
        <p:spPr>
          <a:xfrm flipV="1">
            <a:off x="7234238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61" name="Line 113"/>
          <p:cNvSpPr/>
          <p:nvPr/>
        </p:nvSpPr>
        <p:spPr>
          <a:xfrm>
            <a:off x="7224713" y="4884738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62" name="Line 114"/>
          <p:cNvSpPr/>
          <p:nvPr/>
        </p:nvSpPr>
        <p:spPr>
          <a:xfrm flipV="1">
            <a:off x="7348538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63" name="Line 115"/>
          <p:cNvSpPr/>
          <p:nvPr/>
        </p:nvSpPr>
        <p:spPr>
          <a:xfrm>
            <a:off x="7358063" y="5102225"/>
            <a:ext cx="112712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64" name="Line 116"/>
          <p:cNvSpPr/>
          <p:nvPr/>
        </p:nvSpPr>
        <p:spPr>
          <a:xfrm flipV="1">
            <a:off x="7466013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65" name="Line 117"/>
          <p:cNvSpPr/>
          <p:nvPr/>
        </p:nvSpPr>
        <p:spPr>
          <a:xfrm>
            <a:off x="7456488" y="4884738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66" name="Line 118"/>
          <p:cNvSpPr/>
          <p:nvPr/>
        </p:nvSpPr>
        <p:spPr>
          <a:xfrm flipV="1">
            <a:off x="7580313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67" name="Line 119"/>
          <p:cNvSpPr/>
          <p:nvPr/>
        </p:nvSpPr>
        <p:spPr>
          <a:xfrm>
            <a:off x="7589838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68" name="Line 120"/>
          <p:cNvSpPr/>
          <p:nvPr/>
        </p:nvSpPr>
        <p:spPr>
          <a:xfrm flipV="1">
            <a:off x="7705725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69" name="Line 121"/>
          <p:cNvSpPr/>
          <p:nvPr/>
        </p:nvSpPr>
        <p:spPr>
          <a:xfrm>
            <a:off x="7696200" y="4884738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70" name="Line 122"/>
          <p:cNvSpPr/>
          <p:nvPr/>
        </p:nvSpPr>
        <p:spPr>
          <a:xfrm flipV="1">
            <a:off x="7820025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71" name="Line 123"/>
          <p:cNvSpPr/>
          <p:nvPr/>
        </p:nvSpPr>
        <p:spPr>
          <a:xfrm>
            <a:off x="7829550" y="5102225"/>
            <a:ext cx="112713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72" name="Line 124"/>
          <p:cNvSpPr/>
          <p:nvPr/>
        </p:nvSpPr>
        <p:spPr>
          <a:xfrm flipV="1">
            <a:off x="7945438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73" name="Line 125"/>
          <p:cNvSpPr/>
          <p:nvPr/>
        </p:nvSpPr>
        <p:spPr>
          <a:xfrm>
            <a:off x="7935913" y="4884738"/>
            <a:ext cx="112712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74" name="Line 126"/>
          <p:cNvSpPr/>
          <p:nvPr/>
        </p:nvSpPr>
        <p:spPr>
          <a:xfrm flipV="1">
            <a:off x="8058150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75" name="Line 127"/>
          <p:cNvSpPr/>
          <p:nvPr/>
        </p:nvSpPr>
        <p:spPr>
          <a:xfrm>
            <a:off x="8067675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76" name="Line 128"/>
          <p:cNvSpPr/>
          <p:nvPr/>
        </p:nvSpPr>
        <p:spPr>
          <a:xfrm flipV="1">
            <a:off x="8185150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77" name="Line 129"/>
          <p:cNvSpPr/>
          <p:nvPr/>
        </p:nvSpPr>
        <p:spPr>
          <a:xfrm>
            <a:off x="8175625" y="4884738"/>
            <a:ext cx="112713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78" name="Line 130"/>
          <p:cNvSpPr/>
          <p:nvPr/>
        </p:nvSpPr>
        <p:spPr>
          <a:xfrm flipV="1">
            <a:off x="8297863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79" name="Line 131"/>
          <p:cNvSpPr/>
          <p:nvPr/>
        </p:nvSpPr>
        <p:spPr>
          <a:xfrm>
            <a:off x="8307388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80" name="Line 132"/>
          <p:cNvSpPr/>
          <p:nvPr/>
        </p:nvSpPr>
        <p:spPr>
          <a:xfrm flipV="1">
            <a:off x="8416925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81" name="Line 133"/>
          <p:cNvSpPr/>
          <p:nvPr/>
        </p:nvSpPr>
        <p:spPr>
          <a:xfrm>
            <a:off x="8407400" y="4884738"/>
            <a:ext cx="112713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82" name="Line 134"/>
          <p:cNvSpPr/>
          <p:nvPr/>
        </p:nvSpPr>
        <p:spPr>
          <a:xfrm flipV="1">
            <a:off x="8529638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83" name="Line 135"/>
          <p:cNvSpPr/>
          <p:nvPr/>
        </p:nvSpPr>
        <p:spPr>
          <a:xfrm>
            <a:off x="8539163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84" name="Line 136"/>
          <p:cNvSpPr/>
          <p:nvPr/>
        </p:nvSpPr>
        <p:spPr>
          <a:xfrm flipV="1">
            <a:off x="8655050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85" name="Line 137"/>
          <p:cNvSpPr/>
          <p:nvPr/>
        </p:nvSpPr>
        <p:spPr>
          <a:xfrm>
            <a:off x="8645525" y="4884738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86" name="Line 138"/>
          <p:cNvSpPr/>
          <p:nvPr/>
        </p:nvSpPr>
        <p:spPr>
          <a:xfrm flipV="1">
            <a:off x="8769350" y="4884738"/>
            <a:ext cx="0" cy="217487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87" name="Line 139"/>
          <p:cNvSpPr/>
          <p:nvPr/>
        </p:nvSpPr>
        <p:spPr>
          <a:xfrm>
            <a:off x="8778875" y="5102225"/>
            <a:ext cx="114300" cy="0"/>
          </a:xfrm>
          <a:prstGeom prst="line">
            <a:avLst/>
          </a:prstGeom>
          <a:ln w="28575" cap="flat" cmpd="sng">
            <a:solidFill>
              <a:srgbClr val="FF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88" name="Line 140"/>
          <p:cNvSpPr/>
          <p:nvPr/>
        </p:nvSpPr>
        <p:spPr>
          <a:xfrm flipV="1">
            <a:off x="1084263" y="4473575"/>
            <a:ext cx="0" cy="382588"/>
          </a:xfrm>
          <a:prstGeom prst="line">
            <a:avLst/>
          </a:prstGeom>
          <a:ln w="28575" cap="flat" cmpd="sng">
            <a:solidFill>
              <a:srgbClr val="66FF66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181389" name="Line 141"/>
          <p:cNvSpPr/>
          <p:nvPr/>
        </p:nvSpPr>
        <p:spPr>
          <a:xfrm flipV="1">
            <a:off x="2976563" y="4465638"/>
            <a:ext cx="0" cy="390525"/>
          </a:xfrm>
          <a:prstGeom prst="line">
            <a:avLst/>
          </a:prstGeom>
          <a:ln w="28575" cap="flat" cmpd="sng">
            <a:solidFill>
              <a:srgbClr val="66FF66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181390" name="Line 142"/>
          <p:cNvSpPr/>
          <p:nvPr/>
        </p:nvSpPr>
        <p:spPr>
          <a:xfrm>
            <a:off x="984250" y="4487863"/>
            <a:ext cx="3808413" cy="0"/>
          </a:xfrm>
          <a:prstGeom prst="line">
            <a:avLst/>
          </a:prstGeom>
          <a:ln w="28575" cap="flat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91" name="Line 143"/>
          <p:cNvSpPr/>
          <p:nvPr/>
        </p:nvSpPr>
        <p:spPr>
          <a:xfrm flipV="1">
            <a:off x="984250" y="4189413"/>
            <a:ext cx="0" cy="290512"/>
          </a:xfrm>
          <a:prstGeom prst="line">
            <a:avLst/>
          </a:prstGeom>
          <a:ln w="28575" cap="flat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92" name="Line 144"/>
          <p:cNvSpPr/>
          <p:nvPr/>
        </p:nvSpPr>
        <p:spPr>
          <a:xfrm flipV="1">
            <a:off x="4786313" y="4189413"/>
            <a:ext cx="0" cy="290512"/>
          </a:xfrm>
          <a:prstGeom prst="line">
            <a:avLst/>
          </a:prstGeom>
          <a:ln w="28575" cap="flat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93" name="Line 145"/>
          <p:cNvSpPr/>
          <p:nvPr/>
        </p:nvSpPr>
        <p:spPr>
          <a:xfrm flipH="1">
            <a:off x="541338" y="4184650"/>
            <a:ext cx="436562" cy="0"/>
          </a:xfrm>
          <a:prstGeom prst="line">
            <a:avLst/>
          </a:prstGeom>
          <a:ln w="28575" cap="flat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94" name="Line 146"/>
          <p:cNvSpPr/>
          <p:nvPr/>
        </p:nvSpPr>
        <p:spPr>
          <a:xfrm>
            <a:off x="4792663" y="4198938"/>
            <a:ext cx="3808412" cy="0"/>
          </a:xfrm>
          <a:prstGeom prst="line">
            <a:avLst/>
          </a:prstGeom>
          <a:ln w="28575" cap="flat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395" name="Line 147"/>
          <p:cNvSpPr/>
          <p:nvPr/>
        </p:nvSpPr>
        <p:spPr>
          <a:xfrm flipV="1">
            <a:off x="6762750" y="4195763"/>
            <a:ext cx="0" cy="660400"/>
          </a:xfrm>
          <a:prstGeom prst="line">
            <a:avLst/>
          </a:prstGeom>
          <a:ln w="28575" cap="flat" cmpd="sng">
            <a:solidFill>
              <a:srgbClr val="66FF66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181396" name="AutoShape 148"/>
          <p:cNvSpPr/>
          <p:nvPr/>
        </p:nvSpPr>
        <p:spPr>
          <a:xfrm>
            <a:off x="6727825" y="4175125"/>
            <a:ext cx="71438" cy="52388"/>
          </a:xfrm>
          <a:prstGeom prst="flowChartConnector">
            <a:avLst/>
          </a:prstGeom>
          <a:solidFill>
            <a:srgbClr val="66FF66"/>
          </a:solidFill>
          <a:ln w="28575" cap="flat" cmpd="sng">
            <a:solidFill>
              <a:srgbClr val="66FF66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1397" name="AutoShape 149"/>
          <p:cNvSpPr/>
          <p:nvPr/>
        </p:nvSpPr>
        <p:spPr>
          <a:xfrm>
            <a:off x="1047750" y="4465638"/>
            <a:ext cx="71438" cy="52387"/>
          </a:xfrm>
          <a:prstGeom prst="flowChartConnector">
            <a:avLst/>
          </a:prstGeom>
          <a:solidFill>
            <a:srgbClr val="66FF66"/>
          </a:solidFill>
          <a:ln w="28575" cap="flat" cmpd="sng">
            <a:solidFill>
              <a:srgbClr val="66FF66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1398" name="AutoShape 150"/>
          <p:cNvSpPr/>
          <p:nvPr/>
        </p:nvSpPr>
        <p:spPr>
          <a:xfrm>
            <a:off x="2921000" y="4465638"/>
            <a:ext cx="71438" cy="52387"/>
          </a:xfrm>
          <a:prstGeom prst="flowChartConnector">
            <a:avLst/>
          </a:prstGeom>
          <a:solidFill>
            <a:srgbClr val="66FF66"/>
          </a:solidFill>
          <a:ln w="28575" cap="flat" cmpd="sng">
            <a:solidFill>
              <a:srgbClr val="66FF66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1399" name="Line 151"/>
          <p:cNvSpPr/>
          <p:nvPr/>
        </p:nvSpPr>
        <p:spPr>
          <a:xfrm flipV="1">
            <a:off x="1084263" y="5140325"/>
            <a:ext cx="0" cy="382588"/>
          </a:xfrm>
          <a:prstGeom prst="line">
            <a:avLst/>
          </a:prstGeom>
          <a:ln w="28575" cap="flat" cmpd="sng">
            <a:solidFill>
              <a:srgbClr val="C00000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181400" name="Line 152"/>
          <p:cNvSpPr/>
          <p:nvPr/>
        </p:nvSpPr>
        <p:spPr>
          <a:xfrm flipV="1">
            <a:off x="2976563" y="5132388"/>
            <a:ext cx="0" cy="390525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181401" name="Line 153"/>
          <p:cNvSpPr/>
          <p:nvPr/>
        </p:nvSpPr>
        <p:spPr>
          <a:xfrm flipV="1">
            <a:off x="6777038" y="5132388"/>
            <a:ext cx="0" cy="390525"/>
          </a:xfrm>
          <a:prstGeom prst="line">
            <a:avLst/>
          </a:prstGeom>
          <a:ln w="28575" cap="flat" cmpd="sng">
            <a:solidFill>
              <a:schemeClr val="bg1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181402" name="Text Box 154"/>
          <p:cNvSpPr txBox="1"/>
          <p:nvPr/>
        </p:nvSpPr>
        <p:spPr>
          <a:xfrm>
            <a:off x="2279650" y="4191000"/>
            <a:ext cx="1223963" cy="2174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>
              <a:lnSpc>
                <a:spcPct val="96000"/>
              </a:lnSpc>
            </a:pPr>
            <a:r>
              <a:rPr lang="zh-CN" altLang="en-US" b="1" dirty="0">
                <a:solidFill>
                  <a:srgbClr val="FF9900"/>
                </a:solidFill>
                <a:latin typeface="Arial" panose="020B0604020202020204" pitchFamily="34" charset="0"/>
              </a:rPr>
              <a:t>起始位</a:t>
            </a:r>
            <a:endParaRPr lang="zh-CN" altLang="en-US" b="1" dirty="0">
              <a:solidFill>
                <a:srgbClr val="FF9900"/>
              </a:solidFill>
              <a:latin typeface="Arial" panose="020B0604020202020204" pitchFamily="34" charset="0"/>
            </a:endParaRPr>
          </a:p>
        </p:txBody>
      </p:sp>
      <p:sp>
        <p:nvSpPr>
          <p:cNvPr id="181403" name="Text Box 155"/>
          <p:cNvSpPr txBox="1"/>
          <p:nvPr/>
        </p:nvSpPr>
        <p:spPr>
          <a:xfrm>
            <a:off x="6135688" y="4248150"/>
            <a:ext cx="1223962" cy="2174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>
              <a:lnSpc>
                <a:spcPct val="96000"/>
              </a:lnSpc>
            </a:pPr>
            <a:r>
              <a:rPr lang="zh-CN" altLang="en-US" b="1" dirty="0">
                <a:solidFill>
                  <a:srgbClr val="FF9900"/>
                </a:solidFill>
                <a:latin typeface="Arial" panose="020B0604020202020204" pitchFamily="34" charset="0"/>
              </a:rPr>
              <a:t>数据位</a:t>
            </a:r>
            <a:r>
              <a:rPr lang="en-US" altLang="zh-CN" b="1" dirty="0">
                <a:solidFill>
                  <a:srgbClr val="FF9900"/>
                </a:solidFill>
                <a:latin typeface="Arial" panose="020B0604020202020204" pitchFamily="34" charset="0"/>
              </a:rPr>
              <a:t>b</a:t>
            </a:r>
            <a:r>
              <a:rPr lang="en-US" altLang="zh-CN" b="1" baseline="-25000" dirty="0">
                <a:solidFill>
                  <a:srgbClr val="FF9900"/>
                </a:solidFill>
                <a:latin typeface="Arial" panose="020B0604020202020204" pitchFamily="34" charset="0"/>
              </a:rPr>
              <a:t>0</a:t>
            </a:r>
            <a:endParaRPr lang="en-US" altLang="zh-CN" b="1" dirty="0">
              <a:solidFill>
                <a:srgbClr val="FF9900"/>
              </a:solidFill>
              <a:latin typeface="Arial" panose="020B0604020202020204" pitchFamily="34" charset="0"/>
            </a:endParaRPr>
          </a:p>
        </p:txBody>
      </p:sp>
      <p:sp>
        <p:nvSpPr>
          <p:cNvPr id="181404" name="Text Box 156"/>
          <p:cNvSpPr txBox="1"/>
          <p:nvPr/>
        </p:nvSpPr>
        <p:spPr>
          <a:xfrm>
            <a:off x="130175" y="5595938"/>
            <a:ext cx="1679575" cy="8413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>
              <a:lnSpc>
                <a:spcPct val="96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  接收方检测到低电平</a:t>
            </a:r>
            <a:endParaRPr lang="zh-CN" altLang="en-US" sz="2400" b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181405" name="Line 157"/>
          <p:cNvSpPr/>
          <p:nvPr/>
        </p:nvSpPr>
        <p:spPr>
          <a:xfrm flipV="1">
            <a:off x="2035175" y="5132388"/>
            <a:ext cx="0" cy="390525"/>
          </a:xfrm>
          <a:prstGeom prst="line">
            <a:avLst/>
          </a:prstGeom>
          <a:ln w="28575" cap="flat" cmpd="sng">
            <a:solidFill>
              <a:schemeClr val="bg1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181406" name="Text Box 158"/>
          <p:cNvSpPr txBox="1"/>
          <p:nvPr/>
        </p:nvSpPr>
        <p:spPr>
          <a:xfrm>
            <a:off x="1962150" y="5610225"/>
            <a:ext cx="2138363" cy="10715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>
              <a:lnSpc>
                <a:spcPct val="96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</a:rPr>
              <a:t>  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连续检测到</a:t>
            </a: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</a:rPr>
              <a:t>8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次低电平后确认收到起始位</a:t>
            </a:r>
            <a:endParaRPr lang="zh-CN" altLang="en-US" sz="24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181407" name="Text Box 159"/>
          <p:cNvSpPr txBox="1"/>
          <p:nvPr/>
        </p:nvSpPr>
        <p:spPr>
          <a:xfrm>
            <a:off x="4468813" y="5653088"/>
            <a:ext cx="4675187" cy="10525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just">
              <a:lnSpc>
                <a:spcPct val="96000"/>
              </a:lnSpc>
            </a:pPr>
            <a:r>
              <a:rPr lang="en-US" altLang="zh-CN" sz="2400" b="1" dirty="0">
                <a:solidFill>
                  <a:srgbClr val="007033"/>
                </a:solidFill>
                <a:latin typeface="Arial" panose="020B0604020202020204" pitchFamily="34" charset="0"/>
              </a:rPr>
              <a:t>   </a:t>
            </a:r>
            <a:r>
              <a:rPr lang="zh-CN" altLang="en-US" sz="2400" b="1" dirty="0">
                <a:solidFill>
                  <a:srgbClr val="007033"/>
                </a:solidFill>
                <a:latin typeface="Arial" panose="020B0604020202020204" pitchFamily="34" charset="0"/>
              </a:rPr>
              <a:t>收到起始位后每隔</a:t>
            </a:r>
            <a:r>
              <a:rPr lang="en-US" altLang="zh-CN" sz="2400" b="1" dirty="0">
                <a:solidFill>
                  <a:srgbClr val="007033"/>
                </a:solidFill>
                <a:latin typeface="Arial" panose="020B0604020202020204" pitchFamily="34" charset="0"/>
              </a:rPr>
              <a:t>16</a:t>
            </a:r>
            <a:r>
              <a:rPr lang="zh-CN" altLang="en-US" sz="2400" b="1" dirty="0">
                <a:solidFill>
                  <a:srgbClr val="007033"/>
                </a:solidFill>
                <a:latin typeface="Arial" panose="020B0604020202020204" pitchFamily="34" charset="0"/>
              </a:rPr>
              <a:t>个时钟脉冲</a:t>
            </a:r>
            <a:r>
              <a:rPr lang="en-US" altLang="zh-CN" sz="2400" b="1" dirty="0">
                <a:solidFill>
                  <a:srgbClr val="007033"/>
                </a:solidFill>
                <a:latin typeface="Arial" panose="020B0604020202020204" pitchFamily="34" charset="0"/>
              </a:rPr>
              <a:t>T</a:t>
            </a:r>
            <a:r>
              <a:rPr lang="zh-CN" altLang="en-US" sz="2400" b="1" dirty="0">
                <a:solidFill>
                  <a:srgbClr val="007033"/>
                </a:solidFill>
                <a:latin typeface="Arial" panose="020B0604020202020204" pitchFamily="34" charset="0"/>
              </a:rPr>
              <a:t>对数据线采样</a:t>
            </a:r>
            <a:r>
              <a:rPr lang="en-US" altLang="zh-CN" sz="2400" b="1" dirty="0">
                <a:solidFill>
                  <a:srgbClr val="007033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400" b="1" dirty="0">
                <a:solidFill>
                  <a:srgbClr val="007033"/>
                </a:solidFill>
                <a:latin typeface="Arial" panose="020B0604020202020204" pitchFamily="34" charset="0"/>
              </a:rPr>
              <a:t>次，以确保可以在稳定状态接收到该</a:t>
            </a:r>
            <a:r>
              <a:rPr lang="en-US" altLang="zh-CN" sz="2400" b="1" dirty="0">
                <a:solidFill>
                  <a:srgbClr val="007033"/>
                </a:solidFill>
                <a:latin typeface="Arial" panose="020B0604020202020204" pitchFamily="34" charset="0"/>
              </a:rPr>
              <a:t>bit</a:t>
            </a:r>
            <a:r>
              <a:rPr lang="zh-CN" altLang="en-US" sz="2400" b="1" dirty="0">
                <a:solidFill>
                  <a:srgbClr val="007033"/>
                </a:solidFill>
                <a:latin typeface="Arial" panose="020B0604020202020204" pitchFamily="34" charset="0"/>
              </a:rPr>
              <a:t>数据</a:t>
            </a:r>
            <a:endParaRPr lang="zh-CN" altLang="en-US" sz="2400" b="1" dirty="0">
              <a:solidFill>
                <a:srgbClr val="007033"/>
              </a:solidFill>
              <a:latin typeface="Arial" panose="020B0604020202020204" pitchFamily="34" charset="0"/>
            </a:endParaRPr>
          </a:p>
        </p:txBody>
      </p:sp>
      <p:sp>
        <p:nvSpPr>
          <p:cNvPr id="181408" name="Line 160"/>
          <p:cNvSpPr/>
          <p:nvPr/>
        </p:nvSpPr>
        <p:spPr>
          <a:xfrm>
            <a:off x="1090613" y="4683125"/>
            <a:ext cx="1882775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triangle" w="lg" len="med"/>
            <a:tailEnd type="triangle" w="lg" len="med"/>
          </a:ln>
        </p:spPr>
      </p:sp>
      <p:sp>
        <p:nvSpPr>
          <p:cNvPr id="181409" name="Text Box 161"/>
          <p:cNvSpPr txBox="1"/>
          <p:nvPr/>
        </p:nvSpPr>
        <p:spPr>
          <a:xfrm>
            <a:off x="1639888" y="4578350"/>
            <a:ext cx="417512" cy="2222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0" tIns="0" rIns="0" bIns="0"/>
          <a:lstStyle/>
          <a:p>
            <a:pPr>
              <a:lnSpc>
                <a:spcPct val="96000"/>
              </a:lnSpc>
            </a:pPr>
            <a:r>
              <a:rPr lang="en-US" altLang="zh-CN" dirty="0">
                <a:latin typeface="Arial" panose="020B0604020202020204" pitchFamily="34" charset="0"/>
              </a:rPr>
              <a:t>8T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181410" name="Line 162"/>
          <p:cNvSpPr/>
          <p:nvPr/>
        </p:nvSpPr>
        <p:spPr>
          <a:xfrm>
            <a:off x="2973388" y="4683125"/>
            <a:ext cx="37846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triangle" w="lg" len="med"/>
            <a:tailEnd type="triangle" w="lg" len="med"/>
          </a:ln>
        </p:spPr>
      </p:sp>
      <p:sp>
        <p:nvSpPr>
          <p:cNvPr id="181411" name="Text Box 163"/>
          <p:cNvSpPr txBox="1"/>
          <p:nvPr/>
        </p:nvSpPr>
        <p:spPr>
          <a:xfrm>
            <a:off x="4502150" y="4572000"/>
            <a:ext cx="527050" cy="2095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0" tIns="0" rIns="0" bIns="0"/>
          <a:lstStyle/>
          <a:p>
            <a:pPr>
              <a:lnSpc>
                <a:spcPct val="96000"/>
              </a:lnSpc>
            </a:pPr>
            <a:r>
              <a:rPr lang="en-US" altLang="zh-CN" dirty="0">
                <a:latin typeface="Arial" panose="020B0604020202020204" pitchFamily="34" charset="0"/>
              </a:rPr>
              <a:t>16T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181412" name="Line 164"/>
          <p:cNvSpPr/>
          <p:nvPr/>
        </p:nvSpPr>
        <p:spPr>
          <a:xfrm>
            <a:off x="984250" y="4044950"/>
            <a:ext cx="3802063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triangle" w="sm" len="med"/>
            <a:tailEnd type="triangle" w="sm" len="med"/>
          </a:ln>
        </p:spPr>
      </p:sp>
      <p:sp>
        <p:nvSpPr>
          <p:cNvPr id="181413" name="Text Box 165"/>
          <p:cNvSpPr txBox="1"/>
          <p:nvPr/>
        </p:nvSpPr>
        <p:spPr>
          <a:xfrm>
            <a:off x="2492375" y="3886200"/>
            <a:ext cx="403225" cy="21431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0" tIns="0" rIns="0" bIns="0"/>
          <a:lstStyle/>
          <a:p>
            <a:pPr>
              <a:lnSpc>
                <a:spcPct val="96000"/>
              </a:lnSpc>
            </a:pPr>
            <a:r>
              <a:rPr lang="en-US" altLang="zh-CN" dirty="0">
                <a:latin typeface="Arial" panose="020B0604020202020204" pitchFamily="34" charset="0"/>
              </a:rPr>
              <a:t>16T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181414" name="Line 166"/>
          <p:cNvSpPr/>
          <p:nvPr/>
        </p:nvSpPr>
        <p:spPr>
          <a:xfrm flipV="1">
            <a:off x="984250" y="3914775"/>
            <a:ext cx="0" cy="21748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415" name="Line 167"/>
          <p:cNvSpPr/>
          <p:nvPr/>
        </p:nvSpPr>
        <p:spPr>
          <a:xfrm flipV="1">
            <a:off x="4786313" y="3914775"/>
            <a:ext cx="0" cy="21748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416" name="Line 168"/>
          <p:cNvSpPr/>
          <p:nvPr/>
        </p:nvSpPr>
        <p:spPr>
          <a:xfrm>
            <a:off x="7450138" y="4610100"/>
            <a:ext cx="0" cy="2317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417" name="Line 169"/>
          <p:cNvSpPr/>
          <p:nvPr/>
        </p:nvSpPr>
        <p:spPr>
          <a:xfrm>
            <a:off x="7680325" y="4610100"/>
            <a:ext cx="0" cy="2317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1419" name="Line 171"/>
          <p:cNvSpPr/>
          <p:nvPr/>
        </p:nvSpPr>
        <p:spPr>
          <a:xfrm>
            <a:off x="7113588" y="4697413"/>
            <a:ext cx="33655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sm" len="med"/>
          </a:ln>
        </p:spPr>
      </p:sp>
      <p:sp>
        <p:nvSpPr>
          <p:cNvPr id="181420" name="Line 172"/>
          <p:cNvSpPr/>
          <p:nvPr/>
        </p:nvSpPr>
        <p:spPr>
          <a:xfrm flipH="1">
            <a:off x="7681913" y="4697413"/>
            <a:ext cx="33655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sm" len="med"/>
          </a:ln>
        </p:spPr>
      </p:sp>
      <p:sp>
        <p:nvSpPr>
          <p:cNvPr id="181421" name="Text Box 173"/>
          <p:cNvSpPr txBox="1"/>
          <p:nvPr/>
        </p:nvSpPr>
        <p:spPr>
          <a:xfrm>
            <a:off x="1236663" y="5189538"/>
            <a:ext cx="579437" cy="2762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>
              <a:lnSpc>
                <a:spcPct val="96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……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81422" name="Text Box 174"/>
          <p:cNvSpPr txBox="1"/>
          <p:nvPr/>
        </p:nvSpPr>
        <p:spPr>
          <a:xfrm>
            <a:off x="2279650" y="5189538"/>
            <a:ext cx="549275" cy="2762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>
              <a:lnSpc>
                <a:spcPct val="96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……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8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8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8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8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8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8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8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8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8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8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8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8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8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8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8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8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8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8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18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8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18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18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18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8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8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18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18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8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18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18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18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18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18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18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8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18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18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18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18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18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18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18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18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18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18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18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18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18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18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18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18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18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18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18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18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18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18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18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18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0"/>
                                        <p:tgtEl>
                                          <p:spTgt spid="18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18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18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18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18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5" dur="500"/>
                                        <p:tgtEl>
                                          <p:spTgt spid="18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500"/>
                                        <p:tgtEl>
                                          <p:spTgt spid="18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18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18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7" dur="500"/>
                                        <p:tgtEl>
                                          <p:spTgt spid="18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0" dur="500"/>
                                        <p:tgtEl>
                                          <p:spTgt spid="18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3" dur="500"/>
                                        <p:tgtEl>
                                          <p:spTgt spid="18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18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18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500"/>
                                        <p:tgtEl>
                                          <p:spTgt spid="18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18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0"/>
                                        <p:tgtEl>
                                          <p:spTgt spid="18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1" dur="500"/>
                                        <p:tgtEl>
                                          <p:spTgt spid="18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18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0"/>
                                        <p:tgtEl>
                                          <p:spTgt spid="18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18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3" dur="500"/>
                                        <p:tgtEl>
                                          <p:spTgt spid="18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6" dur="500"/>
                                        <p:tgtEl>
                                          <p:spTgt spid="18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9" dur="500"/>
                                        <p:tgtEl>
                                          <p:spTgt spid="18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2" dur="500"/>
                                        <p:tgtEl>
                                          <p:spTgt spid="18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5" dur="500"/>
                                        <p:tgtEl>
                                          <p:spTgt spid="18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8" dur="500"/>
                                        <p:tgtEl>
                                          <p:spTgt spid="18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18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18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7" dur="500"/>
                                        <p:tgtEl>
                                          <p:spTgt spid="18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0" dur="500"/>
                                        <p:tgtEl>
                                          <p:spTgt spid="18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3" dur="500"/>
                                        <p:tgtEl>
                                          <p:spTgt spid="18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6" dur="500"/>
                                        <p:tgtEl>
                                          <p:spTgt spid="18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9" dur="500"/>
                                        <p:tgtEl>
                                          <p:spTgt spid="18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2" dur="500"/>
                                        <p:tgtEl>
                                          <p:spTgt spid="18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18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18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1" dur="500"/>
                                        <p:tgtEl>
                                          <p:spTgt spid="18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18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7" dur="500"/>
                                        <p:tgtEl>
                                          <p:spTgt spid="18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0" dur="500"/>
                                        <p:tgtEl>
                                          <p:spTgt spid="18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3" dur="500"/>
                                        <p:tgtEl>
                                          <p:spTgt spid="18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6" dur="500"/>
                                        <p:tgtEl>
                                          <p:spTgt spid="18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18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2" dur="500"/>
                                        <p:tgtEl>
                                          <p:spTgt spid="18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5" dur="500"/>
                                        <p:tgtEl>
                                          <p:spTgt spid="18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8" dur="500"/>
                                        <p:tgtEl>
                                          <p:spTgt spid="18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1" dur="500"/>
                                        <p:tgtEl>
                                          <p:spTgt spid="18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0"/>
                                        <p:tgtEl>
                                          <p:spTgt spid="18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7" dur="500"/>
                                        <p:tgtEl>
                                          <p:spTgt spid="18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0" dur="500"/>
                                        <p:tgtEl>
                                          <p:spTgt spid="18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3" dur="500"/>
                                        <p:tgtEl>
                                          <p:spTgt spid="18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6" dur="500"/>
                                        <p:tgtEl>
                                          <p:spTgt spid="18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9" dur="500"/>
                                        <p:tgtEl>
                                          <p:spTgt spid="18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2" dur="500"/>
                                        <p:tgtEl>
                                          <p:spTgt spid="18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5" dur="500"/>
                                        <p:tgtEl>
                                          <p:spTgt spid="18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8" dur="500"/>
                                        <p:tgtEl>
                                          <p:spTgt spid="18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1" dur="500"/>
                                        <p:tgtEl>
                                          <p:spTgt spid="18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18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0"/>
                                        <p:tgtEl>
                                          <p:spTgt spid="18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18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3" dur="500"/>
                                        <p:tgtEl>
                                          <p:spTgt spid="18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6" dur="500"/>
                                        <p:tgtEl>
                                          <p:spTgt spid="18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9" dur="500"/>
                                        <p:tgtEl>
                                          <p:spTgt spid="18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2" dur="500"/>
                                        <p:tgtEl>
                                          <p:spTgt spid="18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5" dur="500"/>
                                        <p:tgtEl>
                                          <p:spTgt spid="18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8" dur="500"/>
                                        <p:tgtEl>
                                          <p:spTgt spid="18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1" dur="500"/>
                                        <p:tgtEl>
                                          <p:spTgt spid="18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4" dur="500"/>
                                        <p:tgtEl>
                                          <p:spTgt spid="18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7" dur="500"/>
                                        <p:tgtEl>
                                          <p:spTgt spid="18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0" dur="500"/>
                                        <p:tgtEl>
                                          <p:spTgt spid="18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3" dur="500"/>
                                        <p:tgtEl>
                                          <p:spTgt spid="18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6" dur="500"/>
                                        <p:tgtEl>
                                          <p:spTgt spid="18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9" dur="500"/>
                                        <p:tgtEl>
                                          <p:spTgt spid="18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18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8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8" dur="500"/>
                                        <p:tgtEl>
                                          <p:spTgt spid="18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1" dur="500"/>
                                        <p:tgtEl>
                                          <p:spTgt spid="18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4" dur="500"/>
                                        <p:tgtEl>
                                          <p:spTgt spid="18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7" dur="500"/>
                                        <p:tgtEl>
                                          <p:spTgt spid="18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0" dur="500"/>
                                        <p:tgtEl>
                                          <p:spTgt spid="18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5" dur="500"/>
                                        <p:tgtEl>
                                          <p:spTgt spid="18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8" dur="500"/>
                                        <p:tgtEl>
                                          <p:spTgt spid="18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1" dur="500"/>
                                        <p:tgtEl>
                                          <p:spTgt spid="18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6" dur="500"/>
                                        <p:tgtEl>
                                          <p:spTgt spid="18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1" dur="500"/>
                                        <p:tgtEl>
                                          <p:spTgt spid="18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6" dur="500"/>
                                        <p:tgtEl>
                                          <p:spTgt spid="18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9" dur="500"/>
                                        <p:tgtEl>
                                          <p:spTgt spid="18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4" dur="500"/>
                                        <p:tgtEl>
                                          <p:spTgt spid="18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7" dur="500"/>
                                        <p:tgtEl>
                                          <p:spTgt spid="18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0" dur="500"/>
                                        <p:tgtEl>
                                          <p:spTgt spid="18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5" dur="500"/>
                                        <p:tgtEl>
                                          <p:spTgt spid="18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0" dur="500"/>
                                        <p:tgtEl>
                                          <p:spTgt spid="18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3" dur="500"/>
                                        <p:tgtEl>
                                          <p:spTgt spid="18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6" dur="500"/>
                                        <p:tgtEl>
                                          <p:spTgt spid="18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1" dur="500"/>
                                        <p:tgtEl>
                                          <p:spTgt spid="18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6" dur="500"/>
                                        <p:tgtEl>
                                          <p:spTgt spid="18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9" dur="500"/>
                                        <p:tgtEl>
                                          <p:spTgt spid="18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4" dur="500"/>
                                        <p:tgtEl>
                                          <p:spTgt spid="18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7" dur="500"/>
                                        <p:tgtEl>
                                          <p:spTgt spid="18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418" grpId="0"/>
      <p:bldP spid="181251" grpId="0" build="p"/>
      <p:bldP spid="181252" grpId="0"/>
      <p:bldP spid="181396" grpId="0" animBg="1"/>
      <p:bldP spid="181397" grpId="0" animBg="1"/>
      <p:bldP spid="181398" grpId="0" animBg="1"/>
      <p:bldP spid="181402" grpId="0"/>
      <p:bldP spid="181403" grpId="0"/>
      <p:bldP spid="181404" grpId="0"/>
      <p:bldP spid="181406" grpId="0"/>
      <p:bldP spid="181407" grpId="0"/>
      <p:bldP spid="181409" grpId="0" animBg="1"/>
      <p:bldP spid="181411" grpId="0" animBg="1"/>
      <p:bldP spid="181413" grpId="0" animBg="1"/>
      <p:bldP spid="181421" grpId="0"/>
      <p:bldP spid="18142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5" name="Rectangle 3"/>
          <p:cNvSpPr>
            <a:spLocks noGrp="1"/>
          </p:cNvSpPr>
          <p:nvPr>
            <p:ph type="body" sz="half" idx="1"/>
          </p:nvPr>
        </p:nvSpPr>
        <p:spPr>
          <a:xfrm>
            <a:off x="609600" y="638175"/>
            <a:ext cx="8331200" cy="5991225"/>
          </a:xfrm>
        </p:spPr>
        <p:txBody>
          <a:bodyPr vert="horz" wrap="square" lIns="0" tIns="0" rIns="0" bIns="0" anchor="t"/>
          <a:lstStyle/>
          <a:p>
            <a:pPr marL="0" indent="533400" eaLnBrk="1" hangingPunct="1">
              <a:lnSpc>
                <a:spcPct val="110000"/>
              </a:lnSpc>
              <a:buFont typeface="隶书" panose="02010509060101010101" pitchFamily="49" charset="-122"/>
              <a:buNone/>
            </a:pPr>
            <a:r>
              <a:rPr lang="zh-CN" altLang="en-US" dirty="0"/>
              <a:t>异步串行通信传送的数据格式可如下定义：首先传送</a:t>
            </a:r>
            <a:r>
              <a:rPr lang="en-US" altLang="zh-CN" dirty="0"/>
              <a:t>1</a:t>
            </a:r>
            <a:r>
              <a:rPr lang="zh-CN" altLang="en-US" dirty="0"/>
              <a:t>位</a:t>
            </a:r>
            <a:r>
              <a:rPr lang="zh-CN" altLang="en-US" dirty="0">
                <a:solidFill>
                  <a:srgbClr val="FF0000"/>
                </a:solidFill>
              </a:rPr>
              <a:t>起始位</a:t>
            </a:r>
            <a:r>
              <a:rPr lang="zh-CN" altLang="en-US" dirty="0"/>
              <a:t>，再从最低位（</a:t>
            </a:r>
            <a:r>
              <a:rPr lang="en-US" altLang="zh-CN" dirty="0"/>
              <a:t>b0</a:t>
            </a:r>
            <a:r>
              <a:rPr lang="zh-CN" altLang="en-US" dirty="0"/>
              <a:t>）开始传送</a:t>
            </a:r>
            <a:r>
              <a:rPr lang="en-US" altLang="zh-CN" dirty="0"/>
              <a:t>7</a:t>
            </a:r>
            <a:r>
              <a:rPr lang="zh-CN" altLang="en-US" dirty="0"/>
              <a:t>位</a:t>
            </a:r>
            <a:r>
              <a:rPr lang="zh-CN" altLang="en-US" dirty="0">
                <a:solidFill>
                  <a:srgbClr val="FF0000"/>
                </a:solidFill>
              </a:rPr>
              <a:t>信息位</a:t>
            </a:r>
            <a:r>
              <a:rPr lang="zh-CN" altLang="en-US" dirty="0"/>
              <a:t>，然后是</a:t>
            </a:r>
            <a:r>
              <a:rPr lang="en-US" altLang="zh-CN" dirty="0"/>
              <a:t>1</a:t>
            </a:r>
            <a:r>
              <a:rPr lang="zh-CN" altLang="en-US" dirty="0"/>
              <a:t>位奇偶</a:t>
            </a:r>
            <a:r>
              <a:rPr lang="zh-CN" altLang="en-US" dirty="0">
                <a:solidFill>
                  <a:srgbClr val="FF0000"/>
                </a:solidFill>
              </a:rPr>
              <a:t>校验位</a:t>
            </a:r>
            <a:r>
              <a:rPr lang="zh-CN" altLang="en-US" dirty="0"/>
              <a:t>，最后是</a:t>
            </a:r>
            <a:r>
              <a:rPr lang="en-US" altLang="zh-CN" dirty="0"/>
              <a:t>1</a:t>
            </a:r>
            <a:r>
              <a:rPr lang="zh-CN" altLang="en-US" dirty="0"/>
              <a:t>位（或</a:t>
            </a:r>
            <a:r>
              <a:rPr lang="en-US" altLang="zh-CN" dirty="0"/>
              <a:t>1.5</a:t>
            </a:r>
            <a:r>
              <a:rPr lang="zh-CN" altLang="en-US" dirty="0"/>
              <a:t>位、</a:t>
            </a:r>
            <a:r>
              <a:rPr lang="en-US" altLang="zh-CN" dirty="0"/>
              <a:t>2</a:t>
            </a:r>
            <a:r>
              <a:rPr lang="zh-CN" altLang="en-US" dirty="0"/>
              <a:t>位）停止位。</a:t>
            </a:r>
            <a:endParaRPr lang="zh-CN" altLang="en-US" dirty="0"/>
          </a:p>
          <a:p>
            <a:pPr marL="0" indent="533400" eaLnBrk="1" hangingPunct="1">
              <a:lnSpc>
                <a:spcPct val="110000"/>
              </a:lnSpc>
              <a:buFont typeface="隶书" panose="02010509060101010101" pitchFamily="49" charset="-122"/>
              <a:buNone/>
            </a:pPr>
            <a:endParaRPr lang="zh-CN" altLang="en-US" dirty="0"/>
          </a:p>
          <a:p>
            <a:pPr marL="0" indent="533400" eaLnBrk="1" hangingPunct="1">
              <a:lnSpc>
                <a:spcPct val="110000"/>
              </a:lnSpc>
              <a:buFont typeface="隶书" panose="02010509060101010101" pitchFamily="49" charset="-122"/>
              <a:buNone/>
            </a:pPr>
            <a:endParaRPr lang="zh-CN" altLang="en-US" dirty="0"/>
          </a:p>
          <a:p>
            <a:pPr marL="0" indent="533400" eaLnBrk="1" hangingPunct="1">
              <a:lnSpc>
                <a:spcPct val="110000"/>
              </a:lnSpc>
              <a:buFont typeface="隶书" panose="02010509060101010101" pitchFamily="49" charset="-122"/>
              <a:buNone/>
            </a:pPr>
            <a:endParaRPr lang="zh-CN" altLang="en-US" sz="3600" dirty="0"/>
          </a:p>
          <a:p>
            <a:pPr marL="0" indent="533400" eaLnBrk="1" hangingPunct="1">
              <a:lnSpc>
                <a:spcPct val="110000"/>
              </a:lnSpc>
              <a:buFont typeface="隶书" panose="02010509060101010101" pitchFamily="49" charset="-122"/>
              <a:buNone/>
            </a:pPr>
            <a:r>
              <a:rPr lang="zh-CN" altLang="en-US" sz="2400" dirty="0"/>
              <a:t>   如采用偶校验、一</a:t>
            </a:r>
            <a:endParaRPr lang="en-US" altLang="zh-CN" sz="2400" dirty="0"/>
          </a:p>
          <a:p>
            <a:pPr marL="0" indent="533400" eaLnBrk="1" hangingPunct="1">
              <a:lnSpc>
                <a:spcPct val="110000"/>
              </a:lnSpc>
              <a:buFont typeface="隶书" panose="02010509060101010101" pitchFamily="49" charset="-122"/>
              <a:buNone/>
            </a:pPr>
            <a:r>
              <a:rPr lang="zh-CN" altLang="en-US" sz="2400" dirty="0"/>
              <a:t>位停止位时传送数据</a:t>
            </a:r>
            <a:endParaRPr lang="en-US" altLang="zh-CN" sz="2400" dirty="0"/>
          </a:p>
          <a:p>
            <a:pPr marL="0" indent="533400" eaLnBrk="1" hangingPunct="1">
              <a:lnSpc>
                <a:spcPct val="110000"/>
              </a:lnSpc>
              <a:buFont typeface="隶书" panose="02010509060101010101" pitchFamily="49" charset="-122"/>
              <a:buNone/>
            </a:pPr>
            <a:r>
              <a:rPr lang="en-US" altLang="zh-CN" sz="2400" dirty="0"/>
              <a:t>53H</a:t>
            </a:r>
            <a:r>
              <a:rPr lang="zh-CN" altLang="en-US" sz="2400" dirty="0"/>
              <a:t>时的波形</a:t>
            </a:r>
            <a:endParaRPr lang="zh-CN" altLang="en-US" sz="2400" dirty="0"/>
          </a:p>
          <a:p>
            <a:pPr marL="0" indent="533400" eaLnBrk="1" hangingPunct="1">
              <a:lnSpc>
                <a:spcPct val="110000"/>
              </a:lnSpc>
              <a:buFont typeface="隶书" panose="02010509060101010101" pitchFamily="49" charset="-122"/>
              <a:buNone/>
            </a:pPr>
            <a:endParaRPr lang="zh-CN" altLang="en-US" sz="2400" dirty="0"/>
          </a:p>
          <a:p>
            <a:pPr marL="0" indent="0" eaLnBrk="1" latinLnBrk="0" hangingPunct="1">
              <a:lnSpc>
                <a:spcPct val="110000"/>
              </a:lnSpc>
              <a:spcBef>
                <a:spcPts val="0"/>
              </a:spcBef>
              <a:buFont typeface="隶书" panose="02010509060101010101" pitchFamily="49" charset="-122"/>
              <a:buNone/>
            </a:pPr>
            <a:r>
              <a:rPr lang="zh-CN" altLang="en-US" dirty="0">
                <a:solidFill>
                  <a:srgbClr val="0070C0"/>
                </a:solidFill>
              </a:rPr>
              <a:t>可能的错误类型：奇偶校验错，帧格式错，溢出错</a:t>
            </a:r>
            <a:endParaRPr lang="zh-CN" altLang="en-US" dirty="0">
              <a:solidFill>
                <a:srgbClr val="0070C0"/>
              </a:solidFill>
            </a:endParaRPr>
          </a:p>
        </p:txBody>
      </p:sp>
      <p:graphicFrame>
        <p:nvGraphicFramePr>
          <p:cNvPr id="417810" name="Object 18"/>
          <p:cNvGraphicFramePr>
            <a:graphicFrameLocks noGrp="1"/>
          </p:cNvGraphicFramePr>
          <p:nvPr>
            <p:ph sz="quarter" idx="2"/>
          </p:nvPr>
        </p:nvGraphicFramePr>
        <p:xfrm>
          <a:off x="457200" y="2540000"/>
          <a:ext cx="85344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" r:id="rId1" imgW="3794760" imgH="730250" progId="Word.Picture.8">
                  <p:embed/>
                </p:oleObj>
              </mc:Choice>
              <mc:Fallback>
                <p:oleObj name="" r:id="rId1" imgW="3794760" imgH="730250" progId="Word.Picture.8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rcRect t="23376"/>
                      <a:stretch>
                        <a:fillRect/>
                      </a:stretch>
                    </p:blipFill>
                    <p:spPr>
                      <a:xfrm>
                        <a:off x="457200" y="2540000"/>
                        <a:ext cx="8534400" cy="12700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8029" name="Group 237"/>
          <p:cNvGraphicFramePr>
            <a:graphicFrameLocks noGrp="1"/>
          </p:cNvGraphicFramePr>
          <p:nvPr/>
        </p:nvGraphicFramePr>
        <p:xfrm>
          <a:off x="3997325" y="4022725"/>
          <a:ext cx="4994275" cy="1767840"/>
        </p:xfrm>
        <a:graphic>
          <a:graphicData uri="http://schemas.openxmlformats.org/drawingml/2006/table">
            <a:tbl>
              <a:tblPr/>
              <a:tblGrid>
                <a:gridCol w="420687"/>
                <a:gridCol w="414338"/>
                <a:gridCol w="415925"/>
                <a:gridCol w="415925"/>
                <a:gridCol w="415925"/>
                <a:gridCol w="415925"/>
                <a:gridCol w="415925"/>
                <a:gridCol w="415925"/>
                <a:gridCol w="415925"/>
                <a:gridCol w="415925"/>
                <a:gridCol w="415925"/>
                <a:gridCol w="415925"/>
              </a:tblGrid>
              <a:tr h="1001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4B9BE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</a:rPr>
                        <a:t>停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</a:rPr>
                        <a:t>止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</a:rPr>
                        <a:t>位</a:t>
                      </a:r>
                      <a:endParaRPr kumimoji="1" lang="zh-CN" altLang="en-US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</a:rPr>
                        <a:t>校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</a:rPr>
                        <a:t>验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</a:rPr>
                        <a:t>位</a:t>
                      </a:r>
                      <a:endParaRPr kumimoji="1" lang="zh-CN" altLang="en-US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D6</a:t>
                      </a:r>
                      <a:endParaRPr kumimoji="1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D5</a:t>
                      </a:r>
                      <a:endParaRPr kumimoji="1" lang="en-US" altLang="zh-CN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D4</a:t>
                      </a:r>
                      <a:endParaRPr kumimoji="1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D3</a:t>
                      </a:r>
                      <a:endParaRPr kumimoji="1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D2</a:t>
                      </a:r>
                      <a:endParaRPr kumimoji="1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D1</a:t>
                      </a:r>
                      <a:endParaRPr kumimoji="1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D0</a:t>
                      </a:r>
                      <a:endParaRPr kumimoji="1" lang="en-US" altLang="zh-CN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</a:rPr>
                        <a:t>起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</a:rPr>
                        <a:t>始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</a:rPr>
                        <a:t>位</a:t>
                      </a:r>
                      <a:endParaRPr kumimoji="1" lang="zh-CN" altLang="en-US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4B9BE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4B9BE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4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4B9BE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omic Sans MS" panose="030F0702030302020204" pitchFamily="66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45" name="Rectangle 2"/>
          <p:cNvSpPr>
            <a:spLocks noGrp="1" noRot="1"/>
          </p:cNvSpPr>
          <p:nvPr>
            <p:ph type="title"/>
          </p:nvPr>
        </p:nvSpPr>
        <p:spPr>
          <a:xfrm>
            <a:off x="504825" y="0"/>
            <a:ext cx="8229600" cy="709613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异步串行数据帧格式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8" name="日期占位符 16"/>
          <p:cNvSpPr txBox="1"/>
          <p:nvPr/>
        </p:nvSpPr>
        <p:spPr>
          <a:xfrm>
            <a:off x="8001000" y="6629400"/>
            <a:ext cx="1143000" cy="228600"/>
          </a:xfrm>
          <a:prstGeom prst="rect">
            <a:avLst/>
          </a:prstGeom>
        </p:spPr>
        <p:txBody>
          <a:bodyPr lIns="0" tIns="0" rIns="0" bIns="0"/>
          <a:lstStyle/>
          <a:p>
            <a:pPr marR="0" defTabSz="914400"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1" kern="1200" cap="none" spc="0" normalizeH="0" baseline="0" noProof="0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17"/>
          <p:cNvSpPr txBox="1">
            <a:spLocks noGrp="1"/>
          </p:cNvSpPr>
          <p:nvPr>
            <p:ph type="sldNum" sz="quarter" idx="4"/>
          </p:nvPr>
        </p:nvSpPr>
        <p:spPr>
          <a:xfrm>
            <a:off x="4038600" y="6629400"/>
            <a:ext cx="381000" cy="228600"/>
          </a:xfrm>
          <a:noFill/>
        </p:spPr>
        <p:txBody>
          <a:bodyPr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页脚占位符 18"/>
          <p:cNvSpPr txBox="1">
            <a:spLocks noGrp="1"/>
          </p:cNvSpPr>
          <p:nvPr>
            <p:ph type="ftr" sz="quarter" idx="13"/>
          </p:nvPr>
        </p:nvSpPr>
        <p:spPr>
          <a:xfrm>
            <a:off x="4267200" y="6629400"/>
            <a:ext cx="609600" cy="228600"/>
          </a:xfrm>
          <a:noFill/>
        </p:spPr>
        <p:txBody>
          <a:bodyPr lIns="0" tIns="0" rIns="0" bIns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7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7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7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7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1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18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795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21" name="Rectangle 5"/>
          <p:cNvSpPr/>
          <p:nvPr/>
        </p:nvSpPr>
        <p:spPr>
          <a:xfrm>
            <a:off x="533400" y="852488"/>
            <a:ext cx="8610600" cy="577215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2800" b="1" dirty="0">
                <a:latin typeface="Arial" panose="020B0604020202020204" pitchFamily="34" charset="0"/>
              </a:rPr>
              <a:t>  </a:t>
            </a:r>
            <a:r>
              <a:rPr lang="zh-CN" altLang="en-US" sz="2800" b="1" dirty="0">
                <a:latin typeface="Arial" panose="020B0604020202020204" pitchFamily="34" charset="0"/>
              </a:rPr>
              <a:t>同步通信中除数据外还必须传送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时钟</a:t>
            </a:r>
            <a:r>
              <a:rPr lang="zh-CN" altLang="en-US" sz="2800" b="1" dirty="0">
                <a:latin typeface="Arial" panose="020B0604020202020204" pitchFamily="34" charset="0"/>
              </a:rPr>
              <a:t>，系统较复杂</a:t>
            </a:r>
            <a:endParaRPr lang="zh-CN" altLang="en-US" sz="2800" b="1" dirty="0">
              <a:latin typeface="Arial" panose="020B0604020202020204" pitchFamily="34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800" b="1" dirty="0">
                <a:latin typeface="Arial" panose="020B0604020202020204" pitchFamily="34" charset="0"/>
              </a:rPr>
              <a:t>  同步通信中附加的信息量少，传送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效率</a:t>
            </a:r>
            <a:r>
              <a:rPr lang="zh-CN" altLang="en-US" sz="2800" b="1" dirty="0">
                <a:latin typeface="Arial" panose="020B0604020202020204" pitchFamily="34" charset="0"/>
              </a:rPr>
              <a:t>较高；</a:t>
            </a:r>
            <a:endParaRPr lang="zh-CN" altLang="en-US" sz="2800" b="1" dirty="0"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Arial" panose="020B0604020202020204" pitchFamily="34" charset="0"/>
              </a:rPr>
              <a:t>         （同步通信中每个数据块会增加一些冗余信息，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Arial" panose="020B0604020202020204" pitchFamily="34" charset="0"/>
              </a:rPr>
              <a:t>         而异步通信中每个字符都会有一些附加信息位。）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800" b="1" dirty="0">
                <a:latin typeface="Arial" panose="020B0604020202020204" pitchFamily="34" charset="0"/>
              </a:rPr>
              <a:t>  同步通信每次传送一个数据块，块中各字符间不允许有间隔</a:t>
            </a:r>
            <a:r>
              <a:rPr lang="zh-CN" altLang="en-US" sz="2400" b="1" dirty="0">
                <a:latin typeface="Arial" panose="020B0604020202020204" pitchFamily="34" charset="0"/>
              </a:rPr>
              <a:t>（如遇上有字符未准备好的情况应填入同步字符）</a:t>
            </a:r>
            <a:r>
              <a:rPr lang="zh-CN" altLang="en-US" sz="2800" b="1" dirty="0">
                <a:latin typeface="Arial" panose="020B0604020202020204" pitchFamily="34" charset="0"/>
              </a:rPr>
              <a:t>；而异步通信每次传送一个字符，字符间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间隔</a:t>
            </a:r>
            <a:r>
              <a:rPr lang="zh-CN" altLang="en-US" sz="2800" b="1" dirty="0">
                <a:latin typeface="Arial" panose="020B0604020202020204" pitchFamily="34" charset="0"/>
              </a:rPr>
              <a:t>任意；</a:t>
            </a:r>
            <a:endParaRPr lang="zh-CN" altLang="en-US" sz="2800" b="1" dirty="0">
              <a:latin typeface="Arial" panose="020B0604020202020204" pitchFamily="34" charset="0"/>
            </a:endParaRPr>
          </a:p>
          <a:p>
            <a:pPr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Arial" panose="020B0604020202020204" pitchFamily="34" charset="0"/>
              </a:rPr>
              <a:t>     因此，同步串行通信适合较快地传送大批数据的场合，一般用于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网络通信</a:t>
            </a:r>
            <a:r>
              <a:rPr lang="zh-CN" altLang="en-US" sz="2800" b="1" dirty="0">
                <a:latin typeface="Arial" panose="020B0604020202020204" pitchFamily="34" charset="0"/>
              </a:rPr>
              <a:t>中；而异步串行通信适合较慢地传送间断性的数据，一般用于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点对点通信</a:t>
            </a:r>
            <a:r>
              <a:rPr lang="zh-CN" altLang="en-US" sz="2800" b="1" dirty="0">
                <a:latin typeface="Arial" panose="020B0604020202020204" pitchFamily="34" charset="0"/>
              </a:rPr>
              <a:t>中。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77827" name="Rectangle 2"/>
          <p:cNvSpPr>
            <a:spLocks noGrp="1" noRot="1"/>
          </p:cNvSpPr>
          <p:nvPr>
            <p:ph type="title"/>
          </p:nvPr>
        </p:nvSpPr>
        <p:spPr>
          <a:xfrm>
            <a:off x="400050" y="0"/>
            <a:ext cx="8667750" cy="76835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异步串行通信与同步串行通信的比较 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7" name="左箭头 6">
            <a:hlinkClick r:id="rId1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9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4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40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40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40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40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40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2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endParaRPr lang="zh-CN" altLang="en-US" dirty="0"/>
          </a:p>
        </p:txBody>
      </p:sp>
      <p:sp>
        <p:nvSpPr>
          <p:cNvPr id="2253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anchor="t"/>
          <a:lstStyle/>
          <a:p>
            <a:endParaRPr lang="zh-CN" altLang="en-US" dirty="0"/>
          </a:p>
        </p:txBody>
      </p:sp>
      <p:pic>
        <p:nvPicPr>
          <p:cNvPr id="22532" name="Picture 4" descr="2_频率划分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左箭头 5">
            <a:hlinkClick r:id="rId2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/>
          </p:cNvSpPr>
          <p:nvPr>
            <p:ph type="title"/>
          </p:nvPr>
        </p:nvSpPr>
        <p:spPr>
          <a:xfrm>
            <a:off x="476250" y="69850"/>
            <a:ext cx="8229600" cy="768350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 RS-232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类总线标准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217091" name="Rectangle 3"/>
          <p:cNvSpPr>
            <a:spLocks noGrp="1"/>
          </p:cNvSpPr>
          <p:nvPr>
            <p:ph idx="1"/>
          </p:nvPr>
        </p:nvSpPr>
        <p:spPr>
          <a:xfrm>
            <a:off x="801688" y="963613"/>
            <a:ext cx="7759700" cy="5614987"/>
          </a:xfrm>
        </p:spPr>
        <p:txBody>
          <a:bodyPr vert="horz" wrap="square" lIns="0" tIns="0" rIns="0" bIns="0" anchor="t"/>
          <a:lstStyle/>
          <a:p>
            <a:pPr marL="0" indent="0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该类标准最初为</a:t>
            </a:r>
            <a:r>
              <a:rPr lang="zh-CN" altLang="en-US" sz="2400" dirty="0">
                <a:solidFill>
                  <a:srgbClr val="FF0000"/>
                </a:solidFill>
              </a:rPr>
              <a:t>远程</a:t>
            </a:r>
            <a:r>
              <a:rPr lang="zh-CN" altLang="en-US" sz="2400" dirty="0"/>
              <a:t>通信连接数据终端设备</a:t>
            </a:r>
            <a:r>
              <a:rPr lang="en-US" altLang="zh-CN" sz="2400" dirty="0">
                <a:solidFill>
                  <a:srgbClr val="FF0000"/>
                </a:solidFill>
              </a:rPr>
              <a:t>DTE</a:t>
            </a:r>
            <a:r>
              <a:rPr lang="zh-CN" altLang="en-US" sz="2400" dirty="0"/>
              <a:t>（如计算机）与数据通信设备</a:t>
            </a:r>
            <a:r>
              <a:rPr lang="en-US" altLang="zh-CN" sz="2400" dirty="0">
                <a:solidFill>
                  <a:srgbClr val="FF0000"/>
                </a:solidFill>
              </a:rPr>
              <a:t>DCE</a:t>
            </a:r>
            <a:r>
              <a:rPr lang="zh-CN" altLang="en-US" sz="2400" dirty="0"/>
              <a:t>（如</a:t>
            </a:r>
            <a:r>
              <a:rPr lang="en-US" altLang="zh-CN" sz="2400" dirty="0"/>
              <a:t>MODEM</a:t>
            </a:r>
            <a:r>
              <a:rPr lang="zh-CN" altLang="en-US" sz="2400" dirty="0"/>
              <a:t>）而制定，一般用于</a:t>
            </a:r>
            <a:r>
              <a:rPr lang="zh-CN" altLang="en-US" sz="2400" dirty="0">
                <a:solidFill>
                  <a:srgbClr val="FF0000"/>
                </a:solidFill>
              </a:rPr>
              <a:t>异步串行</a:t>
            </a:r>
            <a:r>
              <a:rPr lang="zh-CN" altLang="en-US" sz="2400" dirty="0"/>
              <a:t>通信。</a:t>
            </a:r>
            <a:endParaRPr lang="zh-CN" altLang="en-US" sz="2400" dirty="0"/>
          </a:p>
          <a:p>
            <a:pPr marL="0" indent="0"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endParaRPr lang="zh-CN" altLang="en-US" sz="2400" dirty="0"/>
          </a:p>
          <a:p>
            <a:pPr marL="0" indent="0" eaLnBrk="1" hangingPunct="1">
              <a:lnSpc>
                <a:spcPct val="110000"/>
              </a:lnSpc>
              <a:spcBef>
                <a:spcPct val="55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一、</a:t>
            </a:r>
            <a:r>
              <a:rPr lang="en-US" altLang="zh-CN" sz="2400" dirty="0">
                <a:solidFill>
                  <a:srgbClr val="0070C0"/>
                </a:solidFill>
              </a:rPr>
              <a:t>EIA RS232C 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marL="0" indent="0" eaLnBrk="1" hangingPunct="1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altLang="zh-CN" sz="2400" dirty="0"/>
              <a:t>   1</a:t>
            </a:r>
            <a:r>
              <a:rPr lang="zh-CN" altLang="en-US" sz="2400" dirty="0"/>
              <a:t>、</a:t>
            </a:r>
            <a:r>
              <a:rPr lang="zh-CN" altLang="en-US" sz="2400" dirty="0">
                <a:hlinkClick r:id="rId1" action="ppaction://hlinksldjump"/>
              </a:rPr>
              <a:t>机械特性</a:t>
            </a:r>
            <a:r>
              <a:rPr lang="zh-CN" altLang="en-US" sz="2400" dirty="0"/>
              <a:t>：连接器、传输电缆</a:t>
            </a:r>
            <a:endParaRPr lang="zh-CN" altLang="en-US" sz="2400" dirty="0"/>
          </a:p>
          <a:p>
            <a:pPr marL="0" indent="0" eaLnBrk="1" hangingPunct="1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zh-CN" altLang="en-US" sz="2400" dirty="0"/>
              <a:t>   </a:t>
            </a:r>
            <a:r>
              <a:rPr lang="en-US" altLang="zh-CN" sz="2400" dirty="0"/>
              <a:t>2</a:t>
            </a:r>
            <a:r>
              <a:rPr lang="zh-CN" altLang="en-US" sz="2400" dirty="0"/>
              <a:t>、电气特性：</a:t>
            </a:r>
            <a:r>
              <a:rPr lang="zh-CN" altLang="en-US" sz="2400" dirty="0">
                <a:hlinkClick r:id="rId2" action="ppaction://hlinksldjump"/>
              </a:rPr>
              <a:t>信号电平</a:t>
            </a:r>
            <a:r>
              <a:rPr lang="zh-CN" altLang="en-US" sz="2400" dirty="0"/>
              <a:t>、</a:t>
            </a:r>
            <a:r>
              <a:rPr lang="zh-CN" altLang="en-US" sz="2400" dirty="0">
                <a:hlinkClick r:id="rId3" action="ppaction://hlinksldjump"/>
              </a:rPr>
              <a:t>信号名称</a:t>
            </a:r>
            <a:endParaRPr lang="zh-CN" altLang="en-US" sz="2400" dirty="0"/>
          </a:p>
          <a:p>
            <a:pPr marL="0" indent="0" eaLnBrk="1" hangingPunct="1">
              <a:lnSpc>
                <a:spcPct val="110000"/>
              </a:lnSpc>
              <a:spcBef>
                <a:spcPct val="55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二、</a:t>
            </a:r>
            <a:r>
              <a:rPr lang="en-US" altLang="zh-CN" sz="2400" dirty="0">
                <a:solidFill>
                  <a:srgbClr val="0070C0"/>
                </a:solidFill>
                <a:hlinkClick r:id="rId4" action="ppaction://hlinksldjump"/>
              </a:rPr>
              <a:t> RS422/423</a:t>
            </a:r>
            <a:r>
              <a:rPr lang="zh-CN" altLang="en-US" sz="2400" dirty="0">
                <a:solidFill>
                  <a:srgbClr val="0070C0"/>
                </a:solidFill>
                <a:hlinkClick r:id="rId4" action="ppaction://hlinksldjump"/>
              </a:rPr>
              <a:t>、</a:t>
            </a:r>
            <a:r>
              <a:rPr lang="en-US" altLang="zh-CN" sz="2400" dirty="0">
                <a:solidFill>
                  <a:srgbClr val="0070C0"/>
                </a:solidFill>
                <a:hlinkClick r:id="rId4" action="ppaction://hlinksldjump"/>
              </a:rPr>
              <a:t>485 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  <p:sp>
        <p:nvSpPr>
          <p:cNvPr id="7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8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7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7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7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1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Rot="1"/>
          </p:cNvSpPr>
          <p:nvPr>
            <p:ph type="title"/>
          </p:nvPr>
        </p:nvSpPr>
        <p:spPr>
          <a:xfrm>
            <a:off x="476250" y="76200"/>
            <a:ext cx="8229600" cy="581025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RS-232C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标准规定的连接器及电缆</a:t>
            </a:r>
            <a:endParaRPr lang="en-US" altLang="zh-CN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pic>
        <p:nvPicPr>
          <p:cNvPr id="218138" name="Picture 26" descr="25 PIN D-SUB MALE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1148080" y="2159635"/>
            <a:ext cx="2792095" cy="1626870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</p:pic>
      <p:sp>
        <p:nvSpPr>
          <p:cNvPr id="218139" name="Rectangle 27"/>
          <p:cNvSpPr/>
          <p:nvPr/>
        </p:nvSpPr>
        <p:spPr>
          <a:xfrm>
            <a:off x="617220" y="881380"/>
            <a:ext cx="8088630" cy="93980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indent="457200">
              <a:lnSpc>
                <a:spcPct val="115000"/>
              </a:lnSpc>
            </a:pPr>
            <a:r>
              <a:rPr lang="en-US" altLang="zh-CN" sz="2400" b="1" dirty="0">
                <a:latin typeface="Arial" panose="020B0604020202020204" pitchFamily="34" charset="0"/>
              </a:rPr>
              <a:t> 232</a:t>
            </a:r>
            <a:r>
              <a:rPr lang="zh-CN" altLang="en-US" sz="2400" b="1" dirty="0">
                <a:latin typeface="Arial" panose="020B0604020202020204" pitchFamily="34" charset="0"/>
              </a:rPr>
              <a:t>接口可以使用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DB-25</a:t>
            </a:r>
            <a:r>
              <a:rPr lang="en-US" altLang="zh-CN" sz="2400" b="1" dirty="0">
                <a:latin typeface="Arial" panose="020B0604020202020204" pitchFamily="34" charset="0"/>
              </a:rPr>
              <a:t>(25</a:t>
            </a:r>
            <a:r>
              <a:rPr lang="zh-CN" altLang="en-US" sz="2400" b="1" dirty="0">
                <a:latin typeface="Arial" panose="020B0604020202020204" pitchFamily="34" charset="0"/>
              </a:rPr>
              <a:t>芯</a:t>
            </a:r>
            <a:r>
              <a:rPr lang="en-US" altLang="zh-CN" sz="2400" b="1" dirty="0">
                <a:latin typeface="Arial" panose="020B0604020202020204" pitchFamily="34" charset="0"/>
              </a:rPr>
              <a:t>)</a:t>
            </a:r>
            <a:r>
              <a:rPr lang="zh-CN" altLang="en-US" sz="2400" b="1" dirty="0">
                <a:latin typeface="Arial" panose="020B0604020202020204" pitchFamily="34" charset="0"/>
              </a:rPr>
              <a:t>或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DB-9</a:t>
            </a:r>
            <a:r>
              <a:rPr lang="en-US" altLang="zh-CN" sz="2400" b="1" dirty="0">
                <a:latin typeface="Arial" panose="020B0604020202020204" pitchFamily="34" charset="0"/>
              </a:rPr>
              <a:t>(9</a:t>
            </a:r>
            <a:r>
              <a:rPr lang="zh-CN" altLang="en-US" sz="2400" b="1" dirty="0">
                <a:latin typeface="Arial" panose="020B0604020202020204" pitchFamily="34" charset="0"/>
              </a:rPr>
              <a:t>芯</a:t>
            </a:r>
            <a:r>
              <a:rPr lang="en-US" altLang="zh-CN" sz="2400" b="1" dirty="0">
                <a:latin typeface="Arial" panose="020B0604020202020204" pitchFamily="34" charset="0"/>
              </a:rPr>
              <a:t>)</a:t>
            </a:r>
            <a:r>
              <a:rPr lang="zh-CN" altLang="en-US" sz="2400" b="1" dirty="0">
                <a:latin typeface="Arial" panose="020B0604020202020204" pitchFamily="34" charset="0"/>
              </a:rPr>
              <a:t>插头座。通常插座在</a:t>
            </a:r>
            <a:r>
              <a:rPr lang="en-US" altLang="zh-CN" sz="2400" b="1" dirty="0">
                <a:latin typeface="Arial" panose="020B0604020202020204" pitchFamily="34" charset="0"/>
              </a:rPr>
              <a:t>DTE</a:t>
            </a:r>
            <a:r>
              <a:rPr lang="zh-CN" altLang="en-US" sz="2400" b="1" dirty="0">
                <a:latin typeface="Arial" panose="020B0604020202020204" pitchFamily="34" charset="0"/>
              </a:rPr>
              <a:t>端，插头</a:t>
            </a:r>
            <a:r>
              <a:rPr lang="en-US" altLang="zh-CN" sz="2400" b="1" dirty="0">
                <a:latin typeface="Arial" panose="020B0604020202020204" pitchFamily="34" charset="0"/>
              </a:rPr>
              <a:t>DCE</a:t>
            </a:r>
            <a:r>
              <a:rPr lang="zh-CN" altLang="en-US" sz="2400" b="1" dirty="0">
                <a:latin typeface="Arial" panose="020B0604020202020204" pitchFamily="34" charset="0"/>
              </a:rPr>
              <a:t>端。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graphicFrame>
        <p:nvGraphicFramePr>
          <p:cNvPr id="218137" name="Object 25" descr="9 PIN D-SUB FEMALE"/>
          <p:cNvGraphicFramePr/>
          <p:nvPr/>
        </p:nvGraphicFramePr>
        <p:xfrm>
          <a:off x="5686425" y="2002155"/>
          <a:ext cx="2314575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" r:id="rId3" imgW="805180" imgH="596265" progId="Word.Picture.8">
                  <p:embed/>
                </p:oleObj>
              </mc:Choice>
              <mc:Fallback>
                <p:oleObj name="" r:id="rId3" imgW="805180" imgH="596265" progId="Word.Picture.8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86425" y="2002155"/>
                        <a:ext cx="2314575" cy="1784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41" name="Rectangle 29"/>
          <p:cNvSpPr/>
          <p:nvPr/>
        </p:nvSpPr>
        <p:spPr>
          <a:xfrm>
            <a:off x="420688" y="4413250"/>
            <a:ext cx="4532312" cy="4572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</a:rPr>
              <a:t>DTE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上的</a:t>
            </a: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</a:rPr>
              <a:t>25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针公插头（插针）</a:t>
            </a:r>
            <a:endParaRPr lang="zh-CN" altLang="en-US" sz="2400" b="1" dirty="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218152" name="Rectangle 40"/>
          <p:cNvSpPr/>
          <p:nvPr/>
        </p:nvSpPr>
        <p:spPr>
          <a:xfrm>
            <a:off x="5030788" y="4378325"/>
            <a:ext cx="4037012" cy="4572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</a:rPr>
              <a:t>DCE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上的</a:t>
            </a: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</a:rPr>
              <a:t>9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针母插头（插孔）</a:t>
            </a:r>
            <a:endParaRPr lang="zh-CN" altLang="en-US" sz="2400" b="1" dirty="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218154" name="Rectangle 42"/>
          <p:cNvSpPr>
            <a:spLocks noGrp="1"/>
          </p:cNvSpPr>
          <p:nvPr>
            <p:ph idx="1"/>
          </p:nvPr>
        </p:nvSpPr>
        <p:spPr>
          <a:xfrm>
            <a:off x="622300" y="5113655"/>
            <a:ext cx="8128000" cy="1273175"/>
          </a:xfrm>
        </p:spPr>
        <p:txBody>
          <a:bodyPr vert="horz" wrap="square" lIns="0" tIns="0" rIns="0" bIns="0" anchor="ctr">
            <a:spAutoFit/>
          </a:bodyPr>
          <a:lstStyle/>
          <a:p>
            <a:pPr marL="0" indent="457200" eaLnBrk="1" hangingPunct="1"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sz="2400" dirty="0"/>
              <a:t> </a:t>
            </a:r>
            <a:r>
              <a:rPr lang="zh-CN" altLang="en-US" sz="2400" dirty="0"/>
              <a:t>因为信号的传输距离与传输电容有关，</a:t>
            </a:r>
            <a:r>
              <a:rPr lang="en-US" altLang="zh-CN" sz="2400" dirty="0"/>
              <a:t>EIA</a:t>
            </a:r>
            <a:r>
              <a:rPr lang="zh-CN" altLang="en-US" sz="2400" dirty="0"/>
              <a:t>标准规定被驱动电路</a:t>
            </a:r>
            <a:r>
              <a:rPr lang="en-US" altLang="zh-CN" sz="2400" dirty="0"/>
              <a:t>/</a:t>
            </a:r>
            <a:r>
              <a:rPr lang="zh-CN" altLang="en-US" sz="2400" dirty="0"/>
              <a:t>终端的电容</a:t>
            </a:r>
            <a:r>
              <a:rPr lang="en-US" altLang="zh-CN" sz="2400" dirty="0"/>
              <a:t>(</a:t>
            </a:r>
            <a:r>
              <a:rPr lang="zh-CN" altLang="en-US" sz="2400" dirty="0"/>
              <a:t>包括电缆连接电容</a:t>
            </a:r>
            <a:r>
              <a:rPr lang="en-US" altLang="zh-CN" sz="2400" dirty="0"/>
              <a:t>)</a:t>
            </a:r>
            <a:r>
              <a:rPr lang="zh-CN" altLang="en-US" sz="2400" dirty="0"/>
              <a:t>必须小于</a:t>
            </a:r>
            <a:r>
              <a:rPr lang="en-US" altLang="zh-CN" sz="2400" dirty="0"/>
              <a:t>2500pF</a:t>
            </a:r>
            <a:r>
              <a:rPr lang="zh-CN" altLang="en-US" sz="2400" dirty="0"/>
              <a:t>，这时电缆最长为</a:t>
            </a:r>
            <a:r>
              <a:rPr lang="en-US" altLang="zh-CN" sz="2400" dirty="0"/>
              <a:t>50</a:t>
            </a:r>
            <a:r>
              <a:rPr lang="zh-CN" altLang="en-US" sz="2400" dirty="0"/>
              <a:t>英尺</a:t>
            </a:r>
            <a:r>
              <a:rPr lang="en-US" altLang="zh-CN" sz="2400"/>
              <a:t>(15.24m)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  <p:sp>
        <p:nvSpPr>
          <p:cNvPr id="12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3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8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8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39" grpId="0"/>
      <p:bldP spid="218141" grpId="0"/>
      <p:bldP spid="218152" grpId="0"/>
      <p:bldP spid="218154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/>
          </p:cNvSpPr>
          <p:nvPr>
            <p:ph type="title"/>
          </p:nvPr>
        </p:nvSpPr>
        <p:spPr>
          <a:xfrm>
            <a:off x="533400" y="76200"/>
            <a:ext cx="8458200" cy="768350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RS-232C</a:t>
            </a:r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标准规定的信号电平特性</a:t>
            </a:r>
            <a:endParaRPr lang="en-US" altLang="zh-CN" sz="28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81923" name="Text Box 4"/>
          <p:cNvSpPr txBox="1"/>
          <p:nvPr/>
        </p:nvSpPr>
        <p:spPr>
          <a:xfrm>
            <a:off x="865188" y="1849438"/>
            <a:ext cx="18415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endParaRPr lang="zh-CN" altLang="zh-CN" dirty="0">
              <a:latin typeface="Arial" panose="020B0604020202020204" pitchFamily="34" charset="0"/>
            </a:endParaRPr>
          </a:p>
        </p:txBody>
      </p:sp>
      <p:graphicFrame>
        <p:nvGraphicFramePr>
          <p:cNvPr id="428136" name="Group 104"/>
          <p:cNvGraphicFramePr>
            <a:graphicFrameLocks noGrp="1"/>
          </p:cNvGraphicFramePr>
          <p:nvPr>
            <p:ph idx="1"/>
          </p:nvPr>
        </p:nvGraphicFramePr>
        <p:xfrm>
          <a:off x="838200" y="1225550"/>
          <a:ext cx="7543165" cy="1837055"/>
        </p:xfrm>
        <a:graphic>
          <a:graphicData uri="http://schemas.openxmlformats.org/drawingml/2006/table">
            <a:tbl>
              <a:tblPr/>
              <a:tblGrid>
                <a:gridCol w="1965325"/>
                <a:gridCol w="2696845"/>
                <a:gridCol w="2880995"/>
              </a:tblGrid>
              <a:tr h="46164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4B9BE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</a:rPr>
                        <a:t>状态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4B9BE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</a:rPr>
                        <a:t>信号电平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</a:tr>
              <a:tr h="461010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4B9BE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</a:rPr>
                        <a:t>－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</a:rPr>
                        <a:t>15V~-3V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4B9BE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</a:rPr>
                        <a:t>+3V~+15V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B4B9BE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</a:rPr>
                        <a:t>数据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B4B9BE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</a:rPr>
                        <a:t>“1”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B4B9BE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</a:rPr>
                        <a:t>“0”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B4B9BE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</a:rPr>
                        <a:t>功  能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B4B9BE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</a:rPr>
                        <a:t>断（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</a:rPr>
                        <a:t>OFF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</a:rPr>
                        <a:t>）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rgbClr val="B4B9BE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</a:rPr>
                        <a:t>通（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</a:rPr>
                        <a:t>ON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</a:rPr>
                        <a:t>）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anose="02010609030101010101" pitchFamily="49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8121" name="Text Box 89"/>
          <p:cNvSpPr txBox="1"/>
          <p:nvPr/>
        </p:nvSpPr>
        <p:spPr>
          <a:xfrm>
            <a:off x="716280" y="3765233"/>
            <a:ext cx="8167688" cy="23361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40000"/>
              </a:spcBef>
            </a:pPr>
            <a:r>
              <a:rPr lang="en-US" altLang="zh-CN" sz="2800" b="1" dirty="0">
                <a:solidFill>
                  <a:srgbClr val="0070C0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2400" b="1" dirty="0">
                <a:solidFill>
                  <a:srgbClr val="0070C0"/>
                </a:solidFill>
                <a:latin typeface="Arial" panose="020B0604020202020204" pitchFamily="34" charset="0"/>
              </a:rPr>
              <a:t>1.RS232</a:t>
            </a:r>
            <a:r>
              <a:rPr lang="zh-CN" altLang="en-US" sz="2400" b="1" dirty="0">
                <a:solidFill>
                  <a:srgbClr val="0070C0"/>
                </a:solidFill>
                <a:latin typeface="Arial" panose="020B0604020202020204" pitchFamily="34" charset="0"/>
              </a:rPr>
              <a:t>采用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负逻辑</a:t>
            </a:r>
            <a:r>
              <a:rPr lang="zh-CN" altLang="en-US" sz="2400" b="1" dirty="0">
                <a:solidFill>
                  <a:srgbClr val="0070C0"/>
                </a:solidFill>
                <a:latin typeface="Arial" panose="020B0604020202020204" pitchFamily="34" charset="0"/>
              </a:rPr>
              <a:t>可提高抗干扰能力和增加传送距离；传号和空号状态间</a:t>
            </a:r>
            <a:r>
              <a:rPr lang="en-US" altLang="zh-CN" sz="2400" b="1" dirty="0">
                <a:solidFill>
                  <a:srgbClr val="0070C0"/>
                </a:solidFill>
                <a:latin typeface="Arial" panose="020B0604020202020204" pitchFamily="34" charset="0"/>
              </a:rPr>
              <a:t>6V</a:t>
            </a:r>
            <a:r>
              <a:rPr lang="zh-CN" altLang="en-US" sz="2400" b="1" dirty="0">
                <a:solidFill>
                  <a:srgbClr val="0070C0"/>
                </a:solidFill>
                <a:latin typeface="Arial" panose="020B0604020202020204" pitchFamily="34" charset="0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噪声容限</a:t>
            </a:r>
            <a:r>
              <a:rPr lang="zh-CN" altLang="en-US" sz="2400" b="1" dirty="0">
                <a:solidFill>
                  <a:srgbClr val="0070C0"/>
                </a:solidFill>
                <a:latin typeface="Arial" panose="020B0604020202020204" pitchFamily="34" charset="0"/>
              </a:rPr>
              <a:t>极大地提高了数据传输的可靠性。</a:t>
            </a:r>
            <a:endParaRPr lang="zh-CN" altLang="en-US" sz="2400" b="1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ct val="40000"/>
              </a:spcBef>
            </a:pPr>
            <a:r>
              <a:rPr lang="zh-CN" altLang="en-US" sz="2400" b="1" dirty="0">
                <a:solidFill>
                  <a:srgbClr val="0070C0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2400" b="1" dirty="0">
                <a:solidFill>
                  <a:srgbClr val="0070C0"/>
                </a:solidFill>
                <a:latin typeface="Arial" panose="020B0604020202020204" pitchFamily="34" charset="0"/>
              </a:rPr>
              <a:t>2.RS232</a:t>
            </a:r>
            <a:r>
              <a:rPr lang="zh-CN" altLang="en-US" sz="2400" b="1" dirty="0">
                <a:solidFill>
                  <a:srgbClr val="0070C0"/>
                </a:solidFill>
                <a:latin typeface="Arial" panose="020B0604020202020204" pitchFamily="34" charset="0"/>
              </a:rPr>
              <a:t>和</a:t>
            </a:r>
            <a:r>
              <a:rPr lang="en-US" altLang="zh-CN" sz="2400" b="1" dirty="0">
                <a:solidFill>
                  <a:srgbClr val="0070C0"/>
                </a:solidFill>
                <a:latin typeface="Arial" panose="020B0604020202020204" pitchFamily="34" charset="0"/>
              </a:rPr>
              <a:t>TTL</a:t>
            </a:r>
            <a:r>
              <a:rPr lang="zh-CN" altLang="en-US" sz="2400" b="1" dirty="0">
                <a:solidFill>
                  <a:srgbClr val="0070C0"/>
                </a:solidFill>
                <a:latin typeface="Arial" panose="020B0604020202020204" pitchFamily="34" charset="0"/>
              </a:rPr>
              <a:t>互连时必须使用相应的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电平转换器</a:t>
            </a:r>
            <a:r>
              <a:rPr lang="zh-CN" altLang="en-US" sz="2400" b="1" dirty="0">
                <a:solidFill>
                  <a:srgbClr val="0070C0"/>
                </a:solidFill>
                <a:latin typeface="Arial" panose="020B0604020202020204" pitchFamily="34" charset="0"/>
              </a:rPr>
              <a:t>，如</a:t>
            </a:r>
            <a:r>
              <a:rPr lang="en-US" altLang="zh-CN" sz="2400" b="1" dirty="0">
                <a:solidFill>
                  <a:srgbClr val="0070C0"/>
                </a:solidFill>
                <a:latin typeface="Arial" panose="020B0604020202020204" pitchFamily="34" charset="0"/>
              </a:rPr>
              <a:t>MC1488/1489</a:t>
            </a:r>
            <a:r>
              <a:rPr lang="zh-CN" altLang="en-US" sz="2400" b="1" dirty="0">
                <a:solidFill>
                  <a:srgbClr val="0070C0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400" b="1" dirty="0">
                <a:solidFill>
                  <a:srgbClr val="0070C0"/>
                </a:solidFill>
                <a:latin typeface="Arial" panose="020B0604020202020204" pitchFamily="34" charset="0"/>
              </a:rPr>
              <a:t>MAX232</a:t>
            </a:r>
            <a:r>
              <a:rPr lang="zh-CN" altLang="en-US" sz="2400" b="1" dirty="0">
                <a:solidFill>
                  <a:srgbClr val="0070C0"/>
                </a:solidFill>
                <a:latin typeface="Arial" panose="020B0604020202020204" pitchFamily="34" charset="0"/>
              </a:rPr>
              <a:t>等。</a:t>
            </a:r>
            <a:endParaRPr lang="zh-CN" altLang="en-US" sz="2400" b="1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8" name="左箭头 7">
            <a:hlinkClick r:id="rId1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日期占位符 16"/>
          <p:cNvSpPr txBox="1">
            <a:spLocks noGrp="1"/>
          </p:cNvSpPr>
          <p:nvPr>
            <p:ph type="dt" sz="half" idx="2"/>
          </p:nvPr>
        </p:nvSpPr>
        <p:spPr bwMode="auto"/>
        <p:txBody>
          <a:bodyPr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0" name="灯片编号占位符 17"/>
          <p:cNvSpPr txBox="1"/>
          <p:nvPr/>
        </p:nvSpPr>
        <p:spPr>
          <a:xfrm>
            <a:off x="4343400" y="6629400"/>
            <a:ext cx="381000" cy="228600"/>
          </a:xfrm>
          <a:prstGeom prst="rect">
            <a:avLst/>
          </a:prstGeom>
        </p:spPr>
        <p:txBody>
          <a:bodyPr lIns="0" tIns="0" rIns="0" bIns="0"/>
          <a:lstStyle/>
          <a:p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页脚占位符 18"/>
          <p:cNvSpPr txBox="1"/>
          <p:nvPr/>
        </p:nvSpPr>
        <p:spPr>
          <a:xfrm>
            <a:off x="4495800" y="6629400"/>
            <a:ext cx="609600" cy="228600"/>
          </a:xfrm>
          <a:prstGeom prst="rect">
            <a:avLst/>
          </a:prstGeom>
        </p:spPr>
        <p:txBody>
          <a:bodyPr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en-US" sz="1200" b="1" kern="1200" cap="none" spc="0" normalizeH="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altLang="en-US" sz="1200" b="1" kern="1200" cap="none" spc="0" normalizeH="0" baseline="0" noProof="0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8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8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121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/>
          </p:cNvSpPr>
          <p:nvPr>
            <p:ph type="title"/>
          </p:nvPr>
        </p:nvSpPr>
        <p:spPr>
          <a:xfrm>
            <a:off x="476250" y="0"/>
            <a:ext cx="8229600" cy="768350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RS-232C</a:t>
            </a:r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标准规定的信号内容</a:t>
            </a:r>
            <a:endParaRPr lang="en-US" altLang="zh-CN" sz="28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433155" name="Rectangle 3"/>
          <p:cNvSpPr>
            <a:spLocks noGrp="1"/>
          </p:cNvSpPr>
          <p:nvPr>
            <p:ph idx="1"/>
          </p:nvPr>
        </p:nvSpPr>
        <p:spPr>
          <a:xfrm>
            <a:off x="674370" y="768350"/>
            <a:ext cx="8109585" cy="946785"/>
          </a:xfrm>
        </p:spPr>
        <p:txBody>
          <a:bodyPr vert="horz" wrap="square" lIns="0" tIns="0" rIns="0" bIns="0" anchor="t">
            <a:spAutoFit/>
          </a:bodyPr>
          <a:lstStyle/>
          <a:p>
            <a:pPr marL="0" indent="0" eaLnBrk="1" hangingPunct="1">
              <a:lnSpc>
                <a:spcPct val="110000"/>
              </a:lnSpc>
              <a:spcBef>
                <a:spcPct val="40000"/>
              </a:spcBef>
              <a:buNone/>
            </a:pPr>
            <a:r>
              <a:rPr lang="en-US" altLang="zh-CN" sz="3200" dirty="0"/>
              <a:t>    </a:t>
            </a:r>
            <a:r>
              <a:rPr lang="en-US" altLang="zh-CN" sz="2400" dirty="0"/>
              <a:t>RS232</a:t>
            </a:r>
            <a:r>
              <a:rPr lang="zh-CN" altLang="en-US" sz="2400" dirty="0"/>
              <a:t>规定了</a:t>
            </a:r>
            <a:r>
              <a:rPr lang="en-US" altLang="zh-CN" sz="2400" dirty="0"/>
              <a:t>22</a:t>
            </a:r>
            <a:r>
              <a:rPr lang="zh-CN" altLang="en-US" sz="2400" dirty="0"/>
              <a:t>条控制线，但常用的只有</a:t>
            </a:r>
            <a:r>
              <a:rPr lang="en-US" altLang="zh-CN" sz="2400" dirty="0"/>
              <a:t>9</a:t>
            </a:r>
            <a:r>
              <a:rPr lang="zh-CN" altLang="en-US" sz="2400" dirty="0"/>
              <a:t>条。在某些简单控制场合，也可能只使用</a:t>
            </a:r>
            <a:r>
              <a:rPr lang="zh-CN" altLang="en-US" sz="2400" dirty="0">
                <a:solidFill>
                  <a:srgbClr val="FF0000"/>
                </a:solidFill>
              </a:rPr>
              <a:t>三线</a:t>
            </a:r>
            <a:r>
              <a:rPr lang="zh-CN" altLang="en-US" sz="2400" dirty="0"/>
              <a:t>连接。</a:t>
            </a:r>
            <a:endParaRPr lang="zh-CN" altLang="en-US" sz="2400" dirty="0"/>
          </a:p>
        </p:txBody>
      </p:sp>
      <p:sp>
        <p:nvSpPr>
          <p:cNvPr id="433156" name="Text Box 4"/>
          <p:cNvSpPr txBox="1"/>
          <p:nvPr/>
        </p:nvSpPr>
        <p:spPr>
          <a:xfrm>
            <a:off x="539750" y="2811463"/>
            <a:ext cx="1455738" cy="3235325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2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RXD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3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TXD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5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GND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1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DCD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4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DTR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6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DSR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7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RTS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8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CTS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9</a:t>
            </a:r>
            <a:r>
              <a:rPr lang="zh-CN" altLang="en-US" sz="2400" dirty="0">
                <a:latin typeface="Arial" panose="020B0604020202020204" pitchFamily="34" charset="0"/>
              </a:rPr>
              <a:t>脚 </a:t>
            </a:r>
            <a:r>
              <a:rPr lang="en-US" altLang="zh-CN" sz="2400" dirty="0">
                <a:latin typeface="Arial" panose="020B0604020202020204" pitchFamily="34" charset="0"/>
              </a:rPr>
              <a:t>RI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433157" name="Text Box 5"/>
          <p:cNvSpPr txBox="1"/>
          <p:nvPr/>
        </p:nvSpPr>
        <p:spPr>
          <a:xfrm>
            <a:off x="3025775" y="2811463"/>
            <a:ext cx="1393825" cy="319246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2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RXD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3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TXD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5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GND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1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DCD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4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DTR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6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DSR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7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RTS</a:t>
            </a:r>
            <a:endParaRPr lang="en-US" altLang="ko-KR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8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CTS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9</a:t>
            </a:r>
            <a:r>
              <a:rPr lang="zh-CN" altLang="en-US" sz="2400" dirty="0">
                <a:latin typeface="Arial" panose="020B0604020202020204" pitchFamily="34" charset="0"/>
              </a:rPr>
              <a:t>脚 </a:t>
            </a:r>
            <a:r>
              <a:rPr lang="en-US" altLang="zh-CN" sz="2400" dirty="0">
                <a:latin typeface="Arial" panose="020B0604020202020204" pitchFamily="34" charset="0"/>
              </a:rPr>
              <a:t>RI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433161" name="Text Box 9"/>
          <p:cNvSpPr txBox="1"/>
          <p:nvPr/>
        </p:nvSpPr>
        <p:spPr>
          <a:xfrm>
            <a:off x="503238" y="2057400"/>
            <a:ext cx="1765300" cy="7096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</a:rPr>
              <a:t>DTE</a:t>
            </a: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96000"/>
              </a:lnSpc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（计算机）</a:t>
            </a:r>
            <a:endParaRPr lang="zh-CN" altLang="en-US" sz="2400" b="1" dirty="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433162" name="Text Box 10"/>
          <p:cNvSpPr txBox="1"/>
          <p:nvPr/>
        </p:nvSpPr>
        <p:spPr>
          <a:xfrm>
            <a:off x="2717800" y="2114550"/>
            <a:ext cx="1628775" cy="7096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</a:rPr>
              <a:t>DCE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</a:rPr>
              <a:t>Modem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）</a:t>
            </a:r>
            <a:endParaRPr lang="zh-CN" altLang="en-US" sz="2400" b="1" dirty="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433163" name="Text Box 11"/>
          <p:cNvSpPr txBox="1"/>
          <p:nvPr/>
        </p:nvSpPr>
        <p:spPr>
          <a:xfrm>
            <a:off x="792163" y="6194425"/>
            <a:ext cx="3495675" cy="4445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>
              <a:lnSpc>
                <a:spcPct val="96000"/>
              </a:lnSpc>
            </a:pP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</a:rPr>
              <a:t>9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孔</a:t>
            </a: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</a:rPr>
              <a:t>-9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针电缆（远距离）</a:t>
            </a:r>
            <a:endParaRPr lang="zh-CN" altLang="en-US" sz="4000" b="1" dirty="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433164" name="Text Box 12"/>
          <p:cNvSpPr txBox="1"/>
          <p:nvPr/>
        </p:nvSpPr>
        <p:spPr>
          <a:xfrm>
            <a:off x="4883150" y="2840038"/>
            <a:ext cx="1341438" cy="3221037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lnSpc>
                <a:spcPct val="96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RXD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TXD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GND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4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DTR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1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DCD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6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DSR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7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RTS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8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CTS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9</a:t>
            </a:r>
            <a:r>
              <a:rPr lang="zh-CN" altLang="en-US" sz="2400" dirty="0">
                <a:latin typeface="Arial" panose="020B0604020202020204" pitchFamily="34" charset="0"/>
              </a:rPr>
              <a:t>脚 </a:t>
            </a:r>
            <a:r>
              <a:rPr lang="en-US" altLang="zh-CN" sz="2400" dirty="0">
                <a:latin typeface="Arial" panose="020B0604020202020204" pitchFamily="34" charset="0"/>
              </a:rPr>
              <a:t>RI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433165" name="Text Box 13"/>
          <p:cNvSpPr txBox="1"/>
          <p:nvPr/>
        </p:nvSpPr>
        <p:spPr>
          <a:xfrm>
            <a:off x="7385050" y="2811463"/>
            <a:ext cx="1470025" cy="3221037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lnSpc>
                <a:spcPct val="96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RXD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TXD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GND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4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DTR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1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DCD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6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DSR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7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RTS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8</a:t>
            </a:r>
            <a:r>
              <a:rPr lang="zh-CN" altLang="en-US" sz="2400" dirty="0">
                <a:latin typeface="Arial" panose="020B0604020202020204" pitchFamily="34" charset="0"/>
              </a:rPr>
              <a:t>脚</a:t>
            </a:r>
            <a:r>
              <a:rPr lang="en-US" altLang="zh-CN" sz="2400" dirty="0">
                <a:latin typeface="Arial" panose="020B0604020202020204" pitchFamily="34" charset="0"/>
              </a:rPr>
              <a:t>CTS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96000"/>
              </a:lnSpc>
            </a:pPr>
            <a:r>
              <a:rPr lang="en-US" altLang="zh-CN" sz="2400" dirty="0">
                <a:latin typeface="Arial" panose="020B0604020202020204" pitchFamily="34" charset="0"/>
              </a:rPr>
              <a:t>9</a:t>
            </a:r>
            <a:r>
              <a:rPr lang="zh-CN" altLang="en-US" sz="2400" dirty="0">
                <a:latin typeface="Arial" panose="020B0604020202020204" pitchFamily="34" charset="0"/>
              </a:rPr>
              <a:t>脚 </a:t>
            </a:r>
            <a:r>
              <a:rPr lang="en-US" altLang="zh-CN" sz="2400" dirty="0">
                <a:latin typeface="Arial" panose="020B0604020202020204" pitchFamily="34" charset="0"/>
              </a:rPr>
              <a:t>RI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433174" name="Text Box 22"/>
          <p:cNvSpPr txBox="1"/>
          <p:nvPr/>
        </p:nvSpPr>
        <p:spPr>
          <a:xfrm>
            <a:off x="5172075" y="6254750"/>
            <a:ext cx="3611563" cy="2984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>
              <a:lnSpc>
                <a:spcPct val="96000"/>
              </a:lnSpc>
            </a:pP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</a:rPr>
              <a:t>9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孔</a:t>
            </a: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</a:rPr>
              <a:t>-9</a:t>
            </a: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孔电缆（近距离）</a:t>
            </a:r>
            <a:endParaRPr lang="zh-CN" altLang="en-US" sz="2400" b="1" dirty="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433166" name="Line 14"/>
          <p:cNvSpPr/>
          <p:nvPr/>
        </p:nvSpPr>
        <p:spPr>
          <a:xfrm>
            <a:off x="6224588" y="2903538"/>
            <a:ext cx="344487" cy="4762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lg" len="lg"/>
            <a:tailEnd type="none" w="med" len="med"/>
          </a:ln>
        </p:spPr>
      </p:sp>
      <p:sp>
        <p:nvSpPr>
          <p:cNvPr id="433167" name="Line 15"/>
          <p:cNvSpPr/>
          <p:nvPr/>
        </p:nvSpPr>
        <p:spPr>
          <a:xfrm>
            <a:off x="7026275" y="3355975"/>
            <a:ext cx="344488" cy="4763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lg" len="lg"/>
            <a:tailEnd type="none" w="med" len="med"/>
          </a:ln>
        </p:spPr>
      </p:sp>
      <p:sp>
        <p:nvSpPr>
          <p:cNvPr id="433168" name="Line 16"/>
          <p:cNvSpPr/>
          <p:nvPr/>
        </p:nvSpPr>
        <p:spPr>
          <a:xfrm>
            <a:off x="6557963" y="2898775"/>
            <a:ext cx="471487" cy="46355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33169" name="Line 17"/>
          <p:cNvSpPr/>
          <p:nvPr/>
        </p:nvSpPr>
        <p:spPr>
          <a:xfrm>
            <a:off x="7037388" y="2903538"/>
            <a:ext cx="347662" cy="4762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433170" name="Line 18"/>
          <p:cNvSpPr/>
          <p:nvPr/>
        </p:nvSpPr>
        <p:spPr>
          <a:xfrm>
            <a:off x="6237288" y="3355975"/>
            <a:ext cx="346075" cy="4763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433171" name="Line 19"/>
          <p:cNvSpPr/>
          <p:nvPr/>
        </p:nvSpPr>
        <p:spPr>
          <a:xfrm flipH="1">
            <a:off x="6542088" y="2932113"/>
            <a:ext cx="496887" cy="423862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33172" name="Line 20"/>
          <p:cNvSpPr/>
          <p:nvPr/>
        </p:nvSpPr>
        <p:spPr>
          <a:xfrm>
            <a:off x="6224588" y="3721100"/>
            <a:ext cx="1146175" cy="4763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33176" name="Line 24"/>
          <p:cNvSpPr/>
          <p:nvPr/>
        </p:nvSpPr>
        <p:spPr>
          <a:xfrm>
            <a:off x="6224588" y="4462463"/>
            <a:ext cx="344487" cy="317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lg" len="lg"/>
            <a:tailEnd type="none" w="med" len="med"/>
          </a:ln>
        </p:spPr>
      </p:sp>
      <p:sp>
        <p:nvSpPr>
          <p:cNvPr id="433177" name="Line 25"/>
          <p:cNvSpPr/>
          <p:nvPr/>
        </p:nvSpPr>
        <p:spPr>
          <a:xfrm>
            <a:off x="6224588" y="4829175"/>
            <a:ext cx="344487" cy="4763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lg" len="lg"/>
            <a:tailEnd type="none" w="med" len="med"/>
          </a:ln>
        </p:spPr>
      </p:sp>
      <p:sp>
        <p:nvSpPr>
          <p:cNvPr id="433178" name="Line 26"/>
          <p:cNvSpPr/>
          <p:nvPr/>
        </p:nvSpPr>
        <p:spPr>
          <a:xfrm flipH="1">
            <a:off x="6542088" y="4116388"/>
            <a:ext cx="495300" cy="3683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33179" name="Line 27"/>
          <p:cNvSpPr/>
          <p:nvPr/>
        </p:nvSpPr>
        <p:spPr>
          <a:xfrm>
            <a:off x="7037388" y="4094163"/>
            <a:ext cx="347662" cy="4762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lg" len="lg"/>
            <a:tailEnd type="none" w="med" len="med"/>
          </a:ln>
        </p:spPr>
      </p:sp>
      <p:sp>
        <p:nvSpPr>
          <p:cNvPr id="433180" name="Line 28"/>
          <p:cNvSpPr/>
          <p:nvPr/>
        </p:nvSpPr>
        <p:spPr>
          <a:xfrm flipV="1">
            <a:off x="6569075" y="4449763"/>
            <a:ext cx="3175" cy="3905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33181" name="Line 29"/>
          <p:cNvSpPr/>
          <p:nvPr/>
        </p:nvSpPr>
        <p:spPr>
          <a:xfrm>
            <a:off x="7026275" y="4462463"/>
            <a:ext cx="344488" cy="317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433182" name="Line 30"/>
          <p:cNvSpPr/>
          <p:nvPr/>
        </p:nvSpPr>
        <p:spPr>
          <a:xfrm>
            <a:off x="7026275" y="4829175"/>
            <a:ext cx="344488" cy="4763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433183" name="Line 31"/>
          <p:cNvSpPr/>
          <p:nvPr/>
        </p:nvSpPr>
        <p:spPr>
          <a:xfrm flipV="1">
            <a:off x="7011988" y="4449763"/>
            <a:ext cx="1587" cy="3905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33184" name="Line 32"/>
          <p:cNvSpPr/>
          <p:nvPr/>
        </p:nvSpPr>
        <p:spPr>
          <a:xfrm>
            <a:off x="6557963" y="4113213"/>
            <a:ext cx="471487" cy="401637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33185" name="Line 33"/>
          <p:cNvSpPr/>
          <p:nvPr/>
        </p:nvSpPr>
        <p:spPr>
          <a:xfrm>
            <a:off x="6224588" y="4094163"/>
            <a:ext cx="344487" cy="4762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433186" name="Oval 34"/>
          <p:cNvSpPr/>
          <p:nvPr/>
        </p:nvSpPr>
        <p:spPr>
          <a:xfrm>
            <a:off x="6527800" y="4416425"/>
            <a:ext cx="65088" cy="10795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33187" name="Oval 35"/>
          <p:cNvSpPr/>
          <p:nvPr/>
        </p:nvSpPr>
        <p:spPr>
          <a:xfrm>
            <a:off x="6970713" y="4438650"/>
            <a:ext cx="63500" cy="10795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33188" name="Line 36"/>
          <p:cNvSpPr/>
          <p:nvPr/>
        </p:nvSpPr>
        <p:spPr>
          <a:xfrm>
            <a:off x="6224588" y="5137150"/>
            <a:ext cx="344487" cy="317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433189" name="Line 37"/>
          <p:cNvSpPr/>
          <p:nvPr/>
        </p:nvSpPr>
        <p:spPr>
          <a:xfrm>
            <a:off x="7026275" y="5476875"/>
            <a:ext cx="344488" cy="317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433190" name="Line 38"/>
          <p:cNvSpPr/>
          <p:nvPr/>
        </p:nvSpPr>
        <p:spPr>
          <a:xfrm>
            <a:off x="6557963" y="5135563"/>
            <a:ext cx="471487" cy="347662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33191" name="Line 39"/>
          <p:cNvSpPr/>
          <p:nvPr/>
        </p:nvSpPr>
        <p:spPr>
          <a:xfrm>
            <a:off x="7037388" y="5137150"/>
            <a:ext cx="347662" cy="317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lg" len="lg"/>
            <a:tailEnd type="none" w="med" len="med"/>
          </a:ln>
        </p:spPr>
      </p:sp>
      <p:sp>
        <p:nvSpPr>
          <p:cNvPr id="433192" name="Line 40"/>
          <p:cNvSpPr/>
          <p:nvPr/>
        </p:nvSpPr>
        <p:spPr>
          <a:xfrm>
            <a:off x="6237288" y="5476875"/>
            <a:ext cx="346075" cy="317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lg" len="lg"/>
            <a:tailEnd type="none" w="med" len="med"/>
          </a:ln>
        </p:spPr>
      </p:sp>
      <p:sp>
        <p:nvSpPr>
          <p:cNvPr id="433193" name="Line 41"/>
          <p:cNvSpPr/>
          <p:nvPr/>
        </p:nvSpPr>
        <p:spPr>
          <a:xfrm flipH="1">
            <a:off x="6542088" y="5157788"/>
            <a:ext cx="496887" cy="319087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33158" name="Line 6"/>
          <p:cNvSpPr/>
          <p:nvPr/>
        </p:nvSpPr>
        <p:spPr>
          <a:xfrm>
            <a:off x="1995488" y="2944813"/>
            <a:ext cx="996950" cy="4762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lg" len="lg"/>
            <a:tailEnd type="none" w="med" len="med"/>
          </a:ln>
        </p:spPr>
      </p:sp>
      <p:sp>
        <p:nvSpPr>
          <p:cNvPr id="433159" name="Line 7"/>
          <p:cNvSpPr/>
          <p:nvPr/>
        </p:nvSpPr>
        <p:spPr>
          <a:xfrm>
            <a:off x="2000250" y="3336925"/>
            <a:ext cx="1009650" cy="4763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433160" name="Line 8"/>
          <p:cNvSpPr/>
          <p:nvPr/>
        </p:nvSpPr>
        <p:spPr>
          <a:xfrm>
            <a:off x="1990725" y="3729038"/>
            <a:ext cx="1011238" cy="4762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33194" name="Line 42"/>
          <p:cNvSpPr/>
          <p:nvPr/>
        </p:nvSpPr>
        <p:spPr>
          <a:xfrm>
            <a:off x="1992313" y="4051300"/>
            <a:ext cx="1009650" cy="317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lg" len="lg"/>
            <a:tailEnd type="none" w="med" len="med"/>
          </a:ln>
        </p:spPr>
      </p:sp>
      <p:sp>
        <p:nvSpPr>
          <p:cNvPr id="433195" name="Line 43"/>
          <p:cNvSpPr/>
          <p:nvPr/>
        </p:nvSpPr>
        <p:spPr>
          <a:xfrm>
            <a:off x="1990725" y="4421188"/>
            <a:ext cx="1011238" cy="1587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433196" name="Line 44"/>
          <p:cNvSpPr/>
          <p:nvPr/>
        </p:nvSpPr>
        <p:spPr>
          <a:xfrm>
            <a:off x="1992313" y="4789488"/>
            <a:ext cx="1009650" cy="317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lg" len="lg"/>
            <a:tailEnd type="none" w="med" len="med"/>
          </a:ln>
        </p:spPr>
      </p:sp>
      <p:sp>
        <p:nvSpPr>
          <p:cNvPr id="433197" name="Line 45"/>
          <p:cNvSpPr/>
          <p:nvPr/>
        </p:nvSpPr>
        <p:spPr>
          <a:xfrm>
            <a:off x="1990725" y="5156200"/>
            <a:ext cx="1011238" cy="4763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433198" name="Line 46"/>
          <p:cNvSpPr/>
          <p:nvPr/>
        </p:nvSpPr>
        <p:spPr>
          <a:xfrm>
            <a:off x="1992313" y="5526088"/>
            <a:ext cx="1009650" cy="317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lg" len="lg"/>
            <a:tailEnd type="none" w="med" len="med"/>
          </a:ln>
        </p:spPr>
      </p:sp>
      <p:sp>
        <p:nvSpPr>
          <p:cNvPr id="433199" name="Line 47"/>
          <p:cNvSpPr/>
          <p:nvPr/>
        </p:nvSpPr>
        <p:spPr>
          <a:xfrm>
            <a:off x="1992313" y="5894388"/>
            <a:ext cx="1009650" cy="4762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lg" len="lg"/>
            <a:tailEnd type="none" w="med" len="med"/>
          </a:ln>
        </p:spPr>
      </p:sp>
      <p:sp>
        <p:nvSpPr>
          <p:cNvPr id="433203" name="Text Box 51"/>
          <p:cNvSpPr txBox="1"/>
          <p:nvPr/>
        </p:nvSpPr>
        <p:spPr>
          <a:xfrm>
            <a:off x="4713288" y="2100263"/>
            <a:ext cx="1765300" cy="7096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</a:rPr>
              <a:t>DTE</a:t>
            </a: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96000"/>
              </a:lnSpc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（计算机）</a:t>
            </a:r>
            <a:endParaRPr lang="zh-CN" altLang="en-US" sz="2400" b="1" dirty="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433205" name="Text Box 53"/>
          <p:cNvSpPr txBox="1"/>
          <p:nvPr/>
        </p:nvSpPr>
        <p:spPr>
          <a:xfrm>
            <a:off x="7123113" y="2100263"/>
            <a:ext cx="1765300" cy="7096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>
              <a:lnSpc>
                <a:spcPct val="96000"/>
              </a:lnSpc>
            </a:pPr>
            <a:r>
              <a:rPr lang="en-US" altLang="zh-CN" sz="2400" b="1" dirty="0">
                <a:solidFill>
                  <a:srgbClr val="000099"/>
                </a:solidFill>
                <a:latin typeface="Arial" panose="020B0604020202020204" pitchFamily="34" charset="0"/>
              </a:rPr>
              <a:t>DTE</a:t>
            </a:r>
            <a:endParaRPr lang="en-US" altLang="zh-CN" sz="2400" b="1" dirty="0">
              <a:solidFill>
                <a:srgbClr val="000099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96000"/>
              </a:lnSpc>
            </a:pPr>
            <a:r>
              <a:rPr lang="zh-CN" altLang="en-US" sz="2400" b="1" dirty="0">
                <a:solidFill>
                  <a:srgbClr val="000099"/>
                </a:solidFill>
                <a:latin typeface="Arial" panose="020B0604020202020204" pitchFamily="34" charset="0"/>
              </a:rPr>
              <a:t>（计算机）</a:t>
            </a:r>
            <a:endParaRPr lang="zh-CN" altLang="en-US" sz="2400" b="1" dirty="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51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52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53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3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3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33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3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33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3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33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33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3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33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33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33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33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3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3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3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3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33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33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3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33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33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33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33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33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33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33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33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33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33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33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33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33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33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33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43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43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43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43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3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3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43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43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55" grpId="0" build="p"/>
      <p:bldP spid="433156" grpId="0" animBg="1"/>
      <p:bldP spid="433157" grpId="0" animBg="1"/>
      <p:bldP spid="433161" grpId="0"/>
      <p:bldP spid="433162" grpId="0"/>
      <p:bldP spid="433163" grpId="0"/>
      <p:bldP spid="433164" grpId="0" animBg="1"/>
      <p:bldP spid="433165" grpId="0" animBg="1"/>
      <p:bldP spid="433174" grpId="0"/>
      <p:bldP spid="433186" grpId="0" animBg="1"/>
      <p:bldP spid="433187" grpId="0" animBg="1"/>
      <p:bldP spid="433203" grpId="0"/>
      <p:bldP spid="43320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/>
          </p:cNvSpPr>
          <p:nvPr>
            <p:ph type="title"/>
          </p:nvPr>
        </p:nvSpPr>
        <p:spPr>
          <a:xfrm>
            <a:off x="381000" y="0"/>
            <a:ext cx="8448675" cy="768350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RS-422/423</a:t>
            </a:r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、</a:t>
            </a: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485</a:t>
            </a:r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标准</a:t>
            </a:r>
            <a:endParaRPr lang="en-US" altLang="zh-CN" sz="28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237571" name="Rectangle 3"/>
          <p:cNvSpPr>
            <a:spLocks noGrp="1"/>
          </p:cNvSpPr>
          <p:nvPr>
            <p:ph idx="1"/>
          </p:nvPr>
        </p:nvSpPr>
        <p:spPr>
          <a:xfrm>
            <a:off x="1143000" y="1066800"/>
            <a:ext cx="7094538" cy="5257800"/>
          </a:xfrm>
        </p:spPr>
        <p:txBody>
          <a:bodyPr vert="horz" wrap="square" lIns="0" tIns="0" rIns="0" bIns="0" anchor="t"/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zh-CN" dirty="0"/>
              <a:t>  </a:t>
            </a:r>
            <a:r>
              <a:rPr lang="zh-CN" altLang="en-US" dirty="0"/>
              <a:t>与</a:t>
            </a:r>
            <a:r>
              <a:rPr lang="en-US" altLang="zh-CN" dirty="0"/>
              <a:t>RS-232C</a:t>
            </a:r>
            <a:r>
              <a:rPr lang="zh-CN" altLang="en-US" dirty="0"/>
              <a:t>兼容</a:t>
            </a:r>
            <a:endParaRPr lang="zh-CN" altLang="en-US" dirty="0"/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dirty="0"/>
              <a:t>  支持更高的传输速率</a:t>
            </a:r>
            <a:endParaRPr lang="zh-CN" altLang="en-US" dirty="0"/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dirty="0"/>
              <a:t>  支持更远的传送距离</a:t>
            </a:r>
            <a:endParaRPr lang="zh-CN" altLang="en-US" dirty="0"/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dirty="0"/>
              <a:t>  增加信号数量</a:t>
            </a:r>
            <a:endParaRPr lang="zh-CN" altLang="en-US" dirty="0"/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dirty="0"/>
              <a:t>  改善接口的电气特性</a:t>
            </a:r>
            <a:endParaRPr lang="zh-CN" altLang="en-US" dirty="0"/>
          </a:p>
        </p:txBody>
      </p:sp>
      <p:sp>
        <p:nvSpPr>
          <p:cNvPr id="7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8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7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7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1" grpId="0" build="allAtOnce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/>
          </p:cNvSpPr>
          <p:nvPr>
            <p:ph type="title"/>
          </p:nvPr>
        </p:nvSpPr>
        <p:spPr>
          <a:xfrm>
            <a:off x="446088" y="0"/>
            <a:ext cx="8229600" cy="911225"/>
          </a:xfrm>
        </p:spPr>
        <p:txBody>
          <a:bodyPr vert="horz" wrap="square" lIns="91440" tIns="45720" rIns="91440" bIns="45720" anchor="ctr"/>
          <a:lstStyle/>
          <a:p>
            <a:pPr algn="ctr"/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USB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总线</a:t>
            </a:r>
            <a:endParaRPr lang="en-US" altLang="zh-CN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420867" name="Rectangle 3"/>
          <p:cNvSpPr>
            <a:spLocks noGrp="1"/>
          </p:cNvSpPr>
          <p:nvPr>
            <p:ph idx="1"/>
          </p:nvPr>
        </p:nvSpPr>
        <p:spPr>
          <a:xfrm>
            <a:off x="685800" y="1219200"/>
            <a:ext cx="8305800" cy="5334000"/>
          </a:xfrm>
        </p:spPr>
        <p:txBody>
          <a:bodyPr vert="horz" wrap="square" lIns="0" tIns="0" rIns="0" bIns="0" anchor="t"/>
          <a:lstStyle/>
          <a:p>
            <a:pPr marL="0" indent="0" eaLnBrk="1" hangingPunct="1">
              <a:lnSpc>
                <a:spcPct val="105000"/>
              </a:lnSpc>
              <a:spcBef>
                <a:spcPct val="35000"/>
              </a:spcBef>
              <a:buFont typeface="Wingdings" panose="05000000000000000000" pitchFamily="2" charset="2"/>
              <a:buChar char="Ø"/>
            </a:pPr>
            <a:r>
              <a:rPr lang="en-US" altLang="zh-CN" dirty="0"/>
              <a:t>   USB</a:t>
            </a:r>
            <a:r>
              <a:rPr lang="zh-CN" altLang="en-US" dirty="0"/>
              <a:t>总线的特点</a:t>
            </a:r>
            <a:endParaRPr lang="zh-CN" altLang="en-US" sz="3600" dirty="0"/>
          </a:p>
          <a:p>
            <a:pPr marL="633730" lvl="1" indent="-393700" eaLnBrk="1" hangingPunct="1">
              <a:lnSpc>
                <a:spcPct val="150000"/>
              </a:lnSpc>
              <a:spcBef>
                <a:spcPct val="35000"/>
              </a:spcBef>
              <a:buFont typeface="Wingdings" panose="05000000000000000000" pitchFamily="2" charset="2"/>
              <a:buChar char="ü"/>
            </a:pPr>
            <a:r>
              <a:rPr lang="zh-CN" altLang="en-US" sz="2400" dirty="0"/>
              <a:t>连接简单，支持</a:t>
            </a:r>
            <a:r>
              <a:rPr lang="en-US" altLang="zh-CN" sz="2400" dirty="0"/>
              <a:t>P&amp;P</a:t>
            </a:r>
            <a:r>
              <a:rPr lang="zh-CN" altLang="en-US" sz="2400" dirty="0"/>
              <a:t>及热拔插，无需电源</a:t>
            </a:r>
            <a:endParaRPr lang="zh-CN" altLang="en-US" sz="2400" dirty="0"/>
          </a:p>
          <a:p>
            <a:pPr marL="633730" lvl="1" indent="-393700" eaLnBrk="1" hangingPunct="1">
              <a:lnSpc>
                <a:spcPct val="150000"/>
              </a:lnSpc>
              <a:spcBef>
                <a:spcPct val="35000"/>
              </a:spcBef>
              <a:buFont typeface="Wingdings" panose="05000000000000000000" pitchFamily="2" charset="2"/>
              <a:buChar char="ü"/>
            </a:pPr>
            <a:r>
              <a:rPr lang="zh-CN" altLang="en-US" sz="2400" dirty="0"/>
              <a:t>接口体积小，兼容性好，支持多连接</a:t>
            </a:r>
            <a:endParaRPr lang="zh-CN" altLang="en-US" sz="2400" dirty="0"/>
          </a:p>
          <a:p>
            <a:pPr marL="633730" lvl="1" indent="-393700" eaLnBrk="1" hangingPunct="1">
              <a:lnSpc>
                <a:spcPct val="150000"/>
              </a:lnSpc>
              <a:spcBef>
                <a:spcPct val="35000"/>
              </a:spcBef>
              <a:buFont typeface="Wingdings" panose="05000000000000000000" pitchFamily="2" charset="2"/>
              <a:buChar char="ü"/>
            </a:pPr>
            <a:r>
              <a:rPr lang="en-US" altLang="zh-CN" sz="2400" dirty="0"/>
              <a:t>3</a:t>
            </a:r>
            <a:r>
              <a:rPr lang="zh-CN" altLang="en-US" sz="2400" dirty="0"/>
              <a:t>种传送速度、</a:t>
            </a:r>
            <a:r>
              <a:rPr lang="en-US" altLang="zh-CN" sz="2400" dirty="0"/>
              <a:t>4</a:t>
            </a:r>
            <a:r>
              <a:rPr lang="zh-CN" altLang="en-US" sz="2400" dirty="0"/>
              <a:t>种传送模式适用各种外设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marL="633730" lvl="1" indent="-393700" eaLnBrk="1" hangingPunct="1">
              <a:lnSpc>
                <a:spcPct val="150000"/>
              </a:lnSpc>
              <a:spcBef>
                <a:spcPct val="35000"/>
              </a:spcBef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FF0000"/>
                </a:solidFill>
              </a:rPr>
              <a:t>半双工异步串行</a:t>
            </a:r>
            <a:r>
              <a:rPr lang="zh-CN" altLang="en-US" sz="2400" dirty="0"/>
              <a:t>总线，具有主从结构</a:t>
            </a:r>
            <a:endParaRPr lang="zh-CN" altLang="en-US" sz="2400" dirty="0"/>
          </a:p>
          <a:p>
            <a:pPr marL="0" indent="0" eaLnBrk="1" hangingPunct="1">
              <a:lnSpc>
                <a:spcPct val="150000"/>
              </a:lnSpc>
              <a:spcBef>
                <a:spcPct val="35000"/>
              </a:spcBef>
              <a:buFont typeface="Wingdings" panose="05000000000000000000" pitchFamily="2" charset="2"/>
              <a:buChar char="Ø"/>
            </a:pPr>
            <a:r>
              <a:rPr lang="zh-CN" altLang="en-US" dirty="0"/>
              <a:t>  </a:t>
            </a:r>
            <a:r>
              <a:rPr lang="en-US" altLang="zh-CN" dirty="0">
                <a:hlinkClick r:id="rId1" action="ppaction://hlinksldjump"/>
              </a:rPr>
              <a:t>USB</a:t>
            </a:r>
            <a:r>
              <a:rPr lang="zh-CN" altLang="en-US" dirty="0">
                <a:hlinkClick r:id="rId1" action="ppaction://hlinksldjump"/>
              </a:rPr>
              <a:t>系统的硬件构成</a:t>
            </a:r>
            <a:endParaRPr lang="zh-CN" altLang="en-US" sz="4000" dirty="0"/>
          </a:p>
          <a:p>
            <a:pPr marL="0" indent="0" eaLnBrk="1" hangingPunct="1">
              <a:lnSpc>
                <a:spcPct val="150000"/>
              </a:lnSpc>
              <a:spcBef>
                <a:spcPct val="35000"/>
              </a:spcBef>
              <a:buFont typeface="Wingdings" panose="05000000000000000000" pitchFamily="2" charset="2"/>
              <a:buChar char="Ø"/>
            </a:pPr>
            <a:r>
              <a:rPr lang="zh-CN" altLang="en-US" dirty="0"/>
              <a:t>  </a:t>
            </a:r>
            <a:r>
              <a:rPr lang="en-US" altLang="zh-CN" dirty="0">
                <a:hlinkClick r:id="rId2" action="ppaction://hlinksldjump"/>
              </a:rPr>
              <a:t>USB</a:t>
            </a:r>
            <a:r>
              <a:rPr lang="zh-CN" altLang="en-US" dirty="0">
                <a:hlinkClick r:id="rId2" action="ppaction://hlinksldjump"/>
              </a:rPr>
              <a:t>系统的软件构成</a:t>
            </a:r>
            <a:endParaRPr lang="zh-CN" altLang="en-US" dirty="0"/>
          </a:p>
        </p:txBody>
      </p:sp>
      <p:sp>
        <p:nvSpPr>
          <p:cNvPr id="7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8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0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20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20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0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0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20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20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867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/>
          </p:cNvSpPr>
          <p:nvPr>
            <p:ph type="title"/>
          </p:nvPr>
        </p:nvSpPr>
        <p:spPr>
          <a:xfrm>
            <a:off x="368300" y="0"/>
            <a:ext cx="8518525" cy="803275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USB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系统硬件构成</a:t>
            </a:r>
            <a:endParaRPr lang="en-US" altLang="zh-CN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424964" name="Text Box 4"/>
          <p:cNvSpPr txBox="1">
            <a:spLocks noChangeArrowheads="1"/>
          </p:cNvSpPr>
          <p:nvPr/>
        </p:nvSpPr>
        <p:spPr bwMode="auto">
          <a:xfrm>
            <a:off x="6416675" y="1343025"/>
            <a:ext cx="2727325" cy="473202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R="0" defTabSz="914400">
              <a:lnSpc>
                <a:spcPct val="155000"/>
              </a:lnSpc>
              <a:buClr>
                <a:schemeClr val="accent2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28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USB HOST</a:t>
            </a:r>
            <a:endParaRPr kumimoji="0" lang="en-US" altLang="zh-CN" sz="2800" b="1" kern="1200" cap="none" spc="0" normalizeH="0" baseline="0" noProof="0" dirty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lnSpc>
                <a:spcPct val="155000"/>
              </a:lnSpc>
              <a:buClr>
                <a:schemeClr val="accent2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28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USB DEVICE</a:t>
            </a:r>
            <a:endParaRPr kumimoji="0" lang="en-US" altLang="zh-CN" sz="2800" b="1" kern="1200" cap="none" spc="0" normalizeH="0" baseline="0" noProof="0" dirty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lnSpc>
                <a:spcPct val="155000"/>
              </a:lnSpc>
              <a:buClr>
                <a:schemeClr val="accent2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28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USB HUB</a:t>
            </a:r>
            <a:endParaRPr kumimoji="0" lang="en-US" altLang="zh-CN" sz="2800" b="1" kern="1200" cap="none" spc="0" normalizeH="0" baseline="0" noProof="0" dirty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lnSpc>
                <a:spcPct val="130000"/>
              </a:lnSpc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3200" b="1" kern="1200" cap="none" spc="0" normalizeH="0" baseline="0" noProof="0" dirty="0">
                <a:latin typeface="+mn-ea"/>
                <a:ea typeface="+mn-ea"/>
                <a:cs typeface="+mn-cs"/>
              </a:rPr>
              <a:t>  </a:t>
            </a:r>
            <a:r>
              <a:rPr kumimoji="0" lang="zh-CN" altLang="en-US" sz="2400" b="1" kern="1200" cap="none" spc="0" normalizeH="0" baseline="0" noProof="0" dirty="0">
                <a:solidFill>
                  <a:srgbClr val="0070C0"/>
                </a:solidFill>
                <a:latin typeface="+mn-ea"/>
                <a:ea typeface="+mn-ea"/>
                <a:cs typeface="+mn-cs"/>
              </a:rPr>
              <a:t>由于连线不能过长</a:t>
            </a:r>
            <a:r>
              <a:rPr kumimoji="0" lang="en-US" altLang="zh-CN" sz="2400" b="1" kern="1200" cap="none" spc="0" normalizeH="0" baseline="0" noProof="0" dirty="0">
                <a:solidFill>
                  <a:srgbClr val="0070C0"/>
                </a:solidFill>
                <a:latin typeface="+mn-ea"/>
                <a:ea typeface="+mn-ea"/>
                <a:cs typeface="+mn-cs"/>
              </a:rPr>
              <a:t>(5m)</a:t>
            </a:r>
            <a:r>
              <a:rPr kumimoji="0" lang="zh-CN" altLang="en-US" sz="2400" b="1" kern="1200" cap="none" spc="0" normalizeH="0" baseline="0" noProof="0" dirty="0">
                <a:solidFill>
                  <a:srgbClr val="0070C0"/>
                </a:solidFill>
                <a:latin typeface="+mn-ea"/>
                <a:ea typeface="+mn-ea"/>
                <a:cs typeface="+mn-cs"/>
              </a:rPr>
              <a:t>，所以通常最多只能级连</a:t>
            </a:r>
            <a:r>
              <a:rPr kumimoji="0" lang="en-US" altLang="zh-CN" sz="2400" b="1" kern="1200" cap="none" spc="0" normalizeH="0" baseline="0" noProof="0" dirty="0">
                <a:solidFill>
                  <a:srgbClr val="0070C0"/>
                </a:solidFill>
                <a:latin typeface="+mn-ea"/>
                <a:ea typeface="+mn-ea"/>
                <a:cs typeface="+mn-cs"/>
              </a:rPr>
              <a:t>5</a:t>
            </a:r>
            <a:r>
              <a:rPr kumimoji="0" lang="zh-CN" altLang="en-US" sz="2400" b="1" kern="1200" cap="none" spc="0" normalizeH="0" baseline="0" noProof="0" dirty="0">
                <a:solidFill>
                  <a:srgbClr val="0070C0"/>
                </a:solidFill>
                <a:latin typeface="+mn-ea"/>
                <a:ea typeface="+mn-ea"/>
                <a:cs typeface="+mn-cs"/>
              </a:rPr>
              <a:t>级。</a:t>
            </a:r>
            <a:endParaRPr kumimoji="0" lang="zh-CN" altLang="en-US" sz="2800" b="1" kern="1200" cap="none" spc="0" normalizeH="0" baseline="0" noProof="0" dirty="0">
              <a:solidFill>
                <a:srgbClr val="0070C0"/>
              </a:solidFill>
              <a:latin typeface="+mn-ea"/>
              <a:ea typeface="+mn-ea"/>
              <a:cs typeface="+mn-cs"/>
            </a:endParaRPr>
          </a:p>
          <a:p>
            <a:pPr marR="0" defTabSz="914400">
              <a:lnSpc>
                <a:spcPct val="130000"/>
              </a:lnSpc>
              <a:buClr>
                <a:schemeClr val="accent2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2800" b="1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USB OTG</a:t>
            </a:r>
            <a:endParaRPr kumimoji="0" lang="en-US" altLang="zh-CN" sz="2800" b="1" kern="1200" cap="none" spc="0" normalizeH="0" baseline="0" noProof="0" dirty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左箭头 6">
            <a:hlinkClick r:id="rId1" action="ppaction://hlinksldjump"/>
          </p:cNvPr>
          <p:cNvSpPr/>
          <p:nvPr/>
        </p:nvSpPr>
        <p:spPr>
          <a:xfrm>
            <a:off x="8382000" y="6400800"/>
            <a:ext cx="762000" cy="45720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日期占位符 16"/>
          <p:cNvSpPr txBox="1"/>
          <p:nvPr/>
        </p:nvSpPr>
        <p:spPr>
          <a:xfrm>
            <a:off x="8001000" y="6629400"/>
            <a:ext cx="1143000" cy="228600"/>
          </a:xfrm>
          <a:prstGeom prst="rect">
            <a:avLst/>
          </a:prstGeom>
        </p:spPr>
        <p:txBody>
          <a:bodyPr lIns="0" tIns="0" rIns="0" bIns="0"/>
          <a:lstStyle/>
          <a:p>
            <a:pPr marR="0" defTabSz="914400"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1" kern="1200" cap="none" spc="0" normalizeH="0" baseline="0" noProof="0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灯片编号占位符 17"/>
          <p:cNvSpPr txBox="1">
            <a:spLocks noGrp="1"/>
          </p:cNvSpPr>
          <p:nvPr>
            <p:ph type="sldNum" sz="quarter" idx="4"/>
          </p:nvPr>
        </p:nvSpPr>
        <p:spPr>
          <a:xfrm>
            <a:off x="4038600" y="6629400"/>
            <a:ext cx="381000" cy="228600"/>
          </a:xfrm>
          <a:noFill/>
        </p:spPr>
        <p:txBody>
          <a:bodyPr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页脚占位符 18"/>
          <p:cNvSpPr txBox="1">
            <a:spLocks noGrp="1"/>
          </p:cNvSpPr>
          <p:nvPr>
            <p:ph type="ftr" sz="quarter" idx="3"/>
          </p:nvPr>
        </p:nvSpPr>
        <p:spPr>
          <a:xfrm>
            <a:off x="4267200" y="6629400"/>
            <a:ext cx="609600" cy="228600"/>
          </a:xfrm>
          <a:noFill/>
        </p:spPr>
        <p:txBody>
          <a:bodyPr lIns="0" tIns="0" rIns="0" bIns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533400" y="990600"/>
          <a:ext cx="5628640" cy="540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8067675" imgH="7743825" progId="Paint.Picture">
                  <p:embed/>
                </p:oleObj>
              </mc:Choice>
              <mc:Fallback>
                <p:oleObj name="" r:id="rId2" imgW="8067675" imgH="77438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990600"/>
                        <a:ext cx="5628640" cy="540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4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4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4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24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24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964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/>
          </p:cNvSpPr>
          <p:nvPr>
            <p:ph type="title"/>
          </p:nvPr>
        </p:nvSpPr>
        <p:spPr>
          <a:xfrm>
            <a:off x="461963" y="69850"/>
            <a:ext cx="8229600" cy="768350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USB</a:t>
            </a:r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系统软件构成</a:t>
            </a:r>
            <a:endParaRPr lang="en-US" altLang="zh-CN" sz="28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425987" name="Rectangle 3"/>
          <p:cNvSpPr>
            <a:spLocks noGrp="1"/>
          </p:cNvSpPr>
          <p:nvPr>
            <p:ph idx="1"/>
          </p:nvPr>
        </p:nvSpPr>
        <p:spPr>
          <a:xfrm>
            <a:off x="533400" y="990600"/>
            <a:ext cx="8325485" cy="5721350"/>
          </a:xfrm>
        </p:spPr>
        <p:txBody>
          <a:bodyPr vert="horz" wrap="square" lIns="0" tIns="0" rIns="0" bIns="0" anchor="t"/>
          <a:lstStyle/>
          <a:p>
            <a:pPr marL="0" indent="0" eaLnBrk="1" hangingPunct="1">
              <a:lnSpc>
                <a:spcPct val="105000"/>
              </a:lnSpc>
              <a:buNone/>
            </a:pPr>
            <a:r>
              <a:rPr lang="zh-CN" altLang="en-US" sz="2400" dirty="0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一</a:t>
            </a:r>
            <a:r>
              <a:rPr lang="en-US" altLang="zh-CN" sz="2400" dirty="0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 </a:t>
            </a:r>
            <a:r>
              <a:rPr lang="zh-CN" altLang="en-US" sz="2400" dirty="0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主控制器驱动程序</a:t>
            </a:r>
            <a:r>
              <a:rPr lang="en-US" altLang="zh-CN" sz="2400" dirty="0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(Host Controller Driver)</a:t>
            </a:r>
            <a:endParaRPr lang="en-US" altLang="zh-CN" sz="2400" dirty="0">
              <a:solidFill>
                <a:srgbClr val="00009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105000"/>
              </a:lnSpc>
              <a:spcBef>
                <a:spcPct val="35000"/>
              </a:spcBef>
              <a:spcAft>
                <a:spcPct val="45000"/>
              </a:spcAft>
              <a:buFont typeface="Wingdings" panose="05000000000000000000" pitchFamily="2" charset="2"/>
              <a:buNone/>
            </a:pPr>
            <a:r>
              <a:rPr lang="zh-CN" altLang="en-US" sz="2400" dirty="0"/>
              <a:t>    安装在</a:t>
            </a:r>
            <a:r>
              <a:rPr lang="zh-CN" altLang="en-US" sz="2400" dirty="0">
                <a:solidFill>
                  <a:srgbClr val="FF0000"/>
                </a:solidFill>
              </a:rPr>
              <a:t>主机</a:t>
            </a:r>
            <a:r>
              <a:rPr lang="zh-CN" altLang="en-US" sz="2400" dirty="0"/>
              <a:t>（计算机中），通过</a:t>
            </a:r>
            <a:r>
              <a:rPr lang="en-US" altLang="zh-CN" sz="2400" dirty="0"/>
              <a:t>HUB</a:t>
            </a:r>
            <a:r>
              <a:rPr lang="zh-CN" altLang="en-US" sz="2400" dirty="0"/>
              <a:t>完成初始化，在主控制器与</a:t>
            </a:r>
            <a:r>
              <a:rPr lang="en-US" altLang="zh-CN" sz="2400" dirty="0"/>
              <a:t>USB</a:t>
            </a:r>
            <a:r>
              <a:rPr lang="zh-CN" altLang="en-US" sz="2400" dirty="0"/>
              <a:t>设备之间建立通信信道，并完成对</a:t>
            </a:r>
            <a:r>
              <a:rPr lang="en-US" altLang="zh-CN" sz="2400" dirty="0"/>
              <a:t>USB</a:t>
            </a:r>
            <a:r>
              <a:rPr lang="zh-CN" altLang="en-US" sz="2400" dirty="0"/>
              <a:t>交换的调度。</a:t>
            </a:r>
            <a:endParaRPr lang="zh-CN" altLang="en-US" sz="2400" dirty="0"/>
          </a:p>
          <a:p>
            <a:pPr marL="0" indent="0" eaLnBrk="1" hangingPunct="1">
              <a:lnSpc>
                <a:spcPct val="105000"/>
              </a:lnSpc>
              <a:buFont typeface="隶书" panose="02010509060101010101" pitchFamily="49" charset="-122"/>
              <a:buAutoNum type="ea1JpnChsDbPeriod" startAt="2"/>
            </a:pPr>
            <a:r>
              <a:rPr lang="zh-CN" altLang="en-US" sz="2400" dirty="0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设备驱动程序</a:t>
            </a:r>
            <a:r>
              <a:rPr lang="en-US" altLang="zh-CN" sz="2400" dirty="0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(USB Device Driver)</a:t>
            </a:r>
            <a:endParaRPr lang="en-US" altLang="zh-CN" sz="2400" dirty="0">
              <a:solidFill>
                <a:srgbClr val="00009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105000"/>
              </a:lnSpc>
              <a:spcBef>
                <a:spcPct val="35000"/>
              </a:spcBef>
              <a:spcAft>
                <a:spcPct val="45000"/>
              </a:spcAft>
              <a:buFont typeface="Wingdings" panose="05000000000000000000" pitchFamily="2" charset="2"/>
              <a:buNone/>
            </a:pPr>
            <a:r>
              <a:rPr lang="en-US" altLang="zh-CN" sz="2400" dirty="0"/>
              <a:t>   </a:t>
            </a:r>
            <a:r>
              <a:rPr lang="zh-CN" altLang="en-US" sz="2400" dirty="0"/>
              <a:t>安装在</a:t>
            </a:r>
            <a:r>
              <a:rPr lang="zh-CN" altLang="en-US" sz="2400" dirty="0">
                <a:solidFill>
                  <a:srgbClr val="FF0000"/>
                </a:solidFill>
              </a:rPr>
              <a:t>主机</a:t>
            </a:r>
            <a:r>
              <a:rPr lang="zh-CN" altLang="en-US" sz="2400" dirty="0"/>
              <a:t>（计算机中），通常由操作系统或</a:t>
            </a:r>
            <a:r>
              <a:rPr lang="en-US" altLang="zh-CN" sz="2400" dirty="0"/>
              <a:t>USB</a:t>
            </a:r>
            <a:r>
              <a:rPr lang="zh-CN" altLang="en-US" sz="2400" dirty="0"/>
              <a:t>设备制造商提供。    </a:t>
            </a:r>
            <a:endParaRPr lang="zh-CN" altLang="en-US" sz="2400" dirty="0"/>
          </a:p>
          <a:p>
            <a:pPr marL="0" lvl="3" indent="0">
              <a:lnSpc>
                <a:spcPct val="105000"/>
              </a:lnSpc>
              <a:buFont typeface="隶书" panose="02010509060101010101" pitchFamily="49" charset="-122"/>
              <a:buAutoNum type="ea1JpnChsDbPeriod" startAt="3"/>
            </a:pPr>
            <a:r>
              <a:rPr lang="en-US" altLang="zh-CN" sz="2400" dirty="0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USB</a:t>
            </a:r>
            <a:r>
              <a:rPr lang="zh-CN" altLang="en-US" sz="2400" dirty="0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芯片驱动程序</a:t>
            </a:r>
            <a:r>
              <a:rPr lang="en-US" altLang="zh-CN" sz="2400" dirty="0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(USB Driver)</a:t>
            </a:r>
            <a:endParaRPr lang="en-US" altLang="zh-CN" sz="2400" dirty="0">
              <a:solidFill>
                <a:srgbClr val="00009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105000"/>
              </a:lnSpc>
              <a:spcBef>
                <a:spcPct val="35000"/>
              </a:spcBef>
              <a:spcAft>
                <a:spcPct val="45000"/>
              </a:spcAft>
              <a:buFont typeface="Wingdings" panose="05000000000000000000" pitchFamily="2" charset="2"/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固化在</a:t>
            </a:r>
            <a:r>
              <a:rPr lang="en-US" altLang="zh-CN" sz="2400" dirty="0"/>
              <a:t>USB</a:t>
            </a:r>
            <a:r>
              <a:rPr lang="zh-CN" altLang="en-US" sz="2400" dirty="0">
                <a:solidFill>
                  <a:srgbClr val="FF0000"/>
                </a:solidFill>
              </a:rPr>
              <a:t>设备</a:t>
            </a:r>
            <a:r>
              <a:rPr lang="zh-CN" altLang="en-US" sz="2400" dirty="0"/>
              <a:t>内部，在设备上电时进行初始化，并根据设备特征在请求发生时组织数据传输。</a:t>
            </a:r>
            <a:endParaRPr lang="zh-CN" altLang="en-US" sz="2400" dirty="0"/>
          </a:p>
        </p:txBody>
      </p:sp>
      <p:sp>
        <p:nvSpPr>
          <p:cNvPr id="5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5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25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25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5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5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25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987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/>
          <p:cNvSpPr>
            <a:spLocks noGrp="1" noRot="1"/>
          </p:cNvSpPr>
          <p:nvPr>
            <p:ph type="title"/>
          </p:nvPr>
        </p:nvSpPr>
        <p:spPr>
          <a:xfrm>
            <a:off x="476250" y="50800"/>
            <a:ext cx="8229600" cy="711200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USB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的包格式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6150" name="Rectangle 5"/>
          <p:cNvSpPr/>
          <p:nvPr/>
        </p:nvSpPr>
        <p:spPr>
          <a:xfrm>
            <a:off x="0" y="33782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435204" name="Object 4"/>
          <p:cNvGraphicFramePr/>
          <p:nvPr/>
        </p:nvGraphicFramePr>
        <p:xfrm>
          <a:off x="2214563" y="1330325"/>
          <a:ext cx="6700837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" r:id="rId1" imgW="3768725" imgH="591185" progId="Word.Picture.8">
                  <p:embed/>
                </p:oleObj>
              </mc:Choice>
              <mc:Fallback>
                <p:oleObj name="" r:id="rId1" imgW="3768725" imgH="591185" progId="Word.Picture.8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rcRect t="11568"/>
                      <a:stretch>
                        <a:fillRect/>
                      </a:stretch>
                    </p:blipFill>
                    <p:spPr>
                      <a:xfrm>
                        <a:off x="2214563" y="1330325"/>
                        <a:ext cx="6700837" cy="923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5206" name="Text Box 6"/>
          <p:cNvSpPr txBox="1"/>
          <p:nvPr/>
        </p:nvSpPr>
        <p:spPr>
          <a:xfrm>
            <a:off x="604838" y="1438275"/>
            <a:ext cx="1408112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令牌包</a:t>
            </a:r>
            <a:endParaRPr lang="zh-CN" altLang="en-US" sz="32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152" name="Rectangle 8"/>
          <p:cNvSpPr/>
          <p:nvPr/>
        </p:nvSpPr>
        <p:spPr>
          <a:xfrm>
            <a:off x="0" y="34448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435207" name="Object 7"/>
          <p:cNvGraphicFramePr/>
          <p:nvPr/>
        </p:nvGraphicFramePr>
        <p:xfrm>
          <a:off x="2244725" y="2449513"/>
          <a:ext cx="6399213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" r:id="rId3" imgW="2743200" imgH="393065" progId="Word.Picture.8">
                  <p:embed/>
                </p:oleObj>
              </mc:Choice>
              <mc:Fallback>
                <p:oleObj name="" r:id="rId3" imgW="2743200" imgH="393065" progId="Word.Picture.8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4725" y="2449513"/>
                        <a:ext cx="6399213" cy="9032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5209" name="Text Box 9"/>
          <p:cNvSpPr txBox="1"/>
          <p:nvPr/>
        </p:nvSpPr>
        <p:spPr>
          <a:xfrm>
            <a:off x="636588" y="2543175"/>
            <a:ext cx="1408112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数据包</a:t>
            </a:r>
            <a:endParaRPr lang="zh-CN" altLang="en-US" sz="32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154" name="Rectangle 11"/>
          <p:cNvSpPr/>
          <p:nvPr/>
        </p:nvSpPr>
        <p:spPr>
          <a:xfrm>
            <a:off x="0" y="34639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435210" name="Object 10"/>
          <p:cNvGraphicFramePr/>
          <p:nvPr/>
        </p:nvGraphicFramePr>
        <p:xfrm>
          <a:off x="2235200" y="3549650"/>
          <a:ext cx="322580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" r:id="rId5" imgW="1153795" imgH="349250" progId="Word.Picture.8">
                  <p:embed/>
                </p:oleObj>
              </mc:Choice>
              <mc:Fallback>
                <p:oleObj name="" r:id="rId5" imgW="1153795" imgH="349250" progId="Word.Picture.8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35200" y="3549650"/>
                        <a:ext cx="3225800" cy="8699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5212" name="Text Box 12"/>
          <p:cNvSpPr txBox="1"/>
          <p:nvPr/>
        </p:nvSpPr>
        <p:spPr>
          <a:xfrm>
            <a:off x="649288" y="3686175"/>
            <a:ext cx="1408112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握手包</a:t>
            </a:r>
            <a:endParaRPr lang="zh-CN" altLang="en-US" sz="32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35214" name="Text Box 14"/>
          <p:cNvSpPr txBox="1"/>
          <p:nvPr/>
        </p:nvSpPr>
        <p:spPr>
          <a:xfrm>
            <a:off x="2355850" y="5008563"/>
            <a:ext cx="1143000" cy="539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3200" b="1" dirty="0">
                <a:solidFill>
                  <a:srgbClr val="0000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主机</a:t>
            </a:r>
            <a:endParaRPr lang="zh-CN" altLang="en-US" sz="3200" b="1" dirty="0">
              <a:solidFill>
                <a:srgbClr val="000099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35215" name="Text Box 15"/>
          <p:cNvSpPr txBox="1"/>
          <p:nvPr/>
        </p:nvSpPr>
        <p:spPr>
          <a:xfrm>
            <a:off x="7613650" y="5008563"/>
            <a:ext cx="1143000" cy="539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3200" b="1" dirty="0">
                <a:solidFill>
                  <a:srgbClr val="0000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设备</a:t>
            </a:r>
            <a:endParaRPr lang="zh-CN" altLang="en-US" sz="3200" b="1" dirty="0">
              <a:solidFill>
                <a:srgbClr val="000099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2" name="Group 16"/>
          <p:cNvGrpSpPr/>
          <p:nvPr/>
        </p:nvGrpSpPr>
        <p:grpSpPr>
          <a:xfrm>
            <a:off x="3498850" y="4724400"/>
            <a:ext cx="4114800" cy="533400"/>
            <a:chOff x="1440" y="1968"/>
            <a:chExt cx="2592" cy="336"/>
          </a:xfrm>
        </p:grpSpPr>
        <p:sp>
          <p:nvSpPr>
            <p:cNvPr id="6184" name="Line 17"/>
            <p:cNvSpPr/>
            <p:nvPr/>
          </p:nvSpPr>
          <p:spPr>
            <a:xfrm>
              <a:off x="1440" y="2304"/>
              <a:ext cx="2592" cy="0"/>
            </a:xfrm>
            <a:prstGeom prst="line">
              <a:avLst/>
            </a:prstGeom>
            <a:ln w="31750" cap="flat" cmpd="sng">
              <a:solidFill>
                <a:srgbClr val="33CC33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185" name="Text Box 18"/>
            <p:cNvSpPr txBox="1"/>
            <p:nvPr/>
          </p:nvSpPr>
          <p:spPr>
            <a:xfrm>
              <a:off x="1728" y="1968"/>
              <a:ext cx="1776" cy="2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007033"/>
                  </a:solidFill>
                  <a:latin typeface="Arial" panose="020B0604020202020204" pitchFamily="34" charset="0"/>
                </a:rPr>
                <a:t>标志包</a:t>
              </a:r>
              <a:r>
                <a:rPr lang="en-US" altLang="zh-CN" sz="2400" b="1" dirty="0">
                  <a:solidFill>
                    <a:srgbClr val="007033"/>
                  </a:solidFill>
                  <a:latin typeface="Arial" panose="020B0604020202020204" pitchFamily="34" charset="0"/>
                </a:rPr>
                <a:t>(</a:t>
              </a:r>
              <a:r>
                <a:rPr lang="zh-CN" altLang="en-US" sz="2400" b="1" dirty="0">
                  <a:solidFill>
                    <a:srgbClr val="007033"/>
                  </a:solidFill>
                  <a:latin typeface="Arial" panose="020B0604020202020204" pitchFamily="34" charset="0"/>
                </a:rPr>
                <a:t>令牌包</a:t>
              </a:r>
              <a:r>
                <a:rPr lang="en-US" altLang="zh-CN" sz="2400" b="1" dirty="0">
                  <a:solidFill>
                    <a:srgbClr val="007033"/>
                  </a:solidFill>
                  <a:latin typeface="Arial" panose="020B0604020202020204" pitchFamily="34" charset="0"/>
                </a:rPr>
                <a:t>)</a:t>
              </a:r>
              <a:endParaRPr lang="en-US" altLang="zh-CN" sz="2400" b="1" dirty="0">
                <a:solidFill>
                  <a:srgbClr val="007033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19"/>
          <p:cNvGrpSpPr/>
          <p:nvPr/>
        </p:nvGrpSpPr>
        <p:grpSpPr>
          <a:xfrm>
            <a:off x="3505200" y="4724400"/>
            <a:ext cx="4114800" cy="533400"/>
            <a:chOff x="1536" y="2592"/>
            <a:chExt cx="2592" cy="336"/>
          </a:xfrm>
        </p:grpSpPr>
        <p:sp>
          <p:nvSpPr>
            <p:cNvPr id="6182" name="Line 20"/>
            <p:cNvSpPr/>
            <p:nvPr/>
          </p:nvSpPr>
          <p:spPr>
            <a:xfrm>
              <a:off x="1536" y="2928"/>
              <a:ext cx="2592" cy="0"/>
            </a:xfrm>
            <a:prstGeom prst="line">
              <a:avLst/>
            </a:prstGeom>
            <a:ln w="31750" cap="flat" cmpd="sng">
              <a:solidFill>
                <a:srgbClr val="FFFF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183" name="Text Box 21"/>
            <p:cNvSpPr txBox="1"/>
            <p:nvPr/>
          </p:nvSpPr>
          <p:spPr>
            <a:xfrm>
              <a:off x="1824" y="2592"/>
              <a:ext cx="1776" cy="26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FFC000"/>
                  </a:solidFill>
                  <a:latin typeface="Arial" panose="020B0604020202020204" pitchFamily="34" charset="0"/>
                </a:rPr>
                <a:t>数据包</a:t>
              </a:r>
              <a:endParaRPr lang="zh-CN" altLang="en-US" sz="2400" b="1" dirty="0">
                <a:solidFill>
                  <a:srgbClr val="FFC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3505200" y="4724400"/>
            <a:ext cx="4114800" cy="533400"/>
            <a:chOff x="1584" y="2784"/>
            <a:chExt cx="2592" cy="336"/>
          </a:xfrm>
        </p:grpSpPr>
        <p:sp>
          <p:nvSpPr>
            <p:cNvPr id="6180" name="Line 23"/>
            <p:cNvSpPr/>
            <p:nvPr/>
          </p:nvSpPr>
          <p:spPr>
            <a:xfrm>
              <a:off x="1584" y="3120"/>
              <a:ext cx="2592" cy="0"/>
            </a:xfrm>
            <a:prstGeom prst="line">
              <a:avLst/>
            </a:prstGeom>
            <a:ln w="31750" cap="flat" cmpd="sng">
              <a:solidFill>
                <a:srgbClr val="00FFFF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6181" name="Text Box 24"/>
            <p:cNvSpPr txBox="1"/>
            <p:nvPr/>
          </p:nvSpPr>
          <p:spPr>
            <a:xfrm>
              <a:off x="1872" y="2784"/>
              <a:ext cx="1776" cy="26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002060"/>
                  </a:solidFill>
                  <a:latin typeface="Arial" panose="020B0604020202020204" pitchFamily="34" charset="0"/>
                </a:rPr>
                <a:t>握手包</a:t>
              </a:r>
              <a:endPara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35225" name="Text Box 25"/>
          <p:cNvSpPr txBox="1"/>
          <p:nvPr/>
        </p:nvSpPr>
        <p:spPr>
          <a:xfrm>
            <a:off x="2398713" y="5961063"/>
            <a:ext cx="1143000" cy="539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3200" b="1" dirty="0">
                <a:solidFill>
                  <a:srgbClr val="0000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主机</a:t>
            </a:r>
            <a:endParaRPr lang="zh-CN" altLang="en-US" sz="3200" b="1" dirty="0">
              <a:solidFill>
                <a:srgbClr val="000099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35226" name="Text Box 26"/>
          <p:cNvSpPr txBox="1"/>
          <p:nvPr/>
        </p:nvSpPr>
        <p:spPr>
          <a:xfrm>
            <a:off x="7656513" y="5961063"/>
            <a:ext cx="1143000" cy="539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3200" b="1" dirty="0">
                <a:solidFill>
                  <a:srgbClr val="0000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设备</a:t>
            </a:r>
            <a:endParaRPr lang="zh-CN" altLang="en-US" sz="3200" b="1" dirty="0">
              <a:solidFill>
                <a:srgbClr val="000099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5" name="Group 27"/>
          <p:cNvGrpSpPr/>
          <p:nvPr/>
        </p:nvGrpSpPr>
        <p:grpSpPr>
          <a:xfrm>
            <a:off x="3556000" y="5732463"/>
            <a:ext cx="4114800" cy="533400"/>
            <a:chOff x="1440" y="1968"/>
            <a:chExt cx="2592" cy="336"/>
          </a:xfrm>
        </p:grpSpPr>
        <p:sp>
          <p:nvSpPr>
            <p:cNvPr id="6178" name="Line 28"/>
            <p:cNvSpPr/>
            <p:nvPr/>
          </p:nvSpPr>
          <p:spPr>
            <a:xfrm>
              <a:off x="1440" y="2304"/>
              <a:ext cx="2592" cy="0"/>
            </a:xfrm>
            <a:prstGeom prst="line">
              <a:avLst/>
            </a:prstGeom>
            <a:ln w="31750" cap="flat" cmpd="sng">
              <a:solidFill>
                <a:srgbClr val="33CC33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179" name="Text Box 29"/>
            <p:cNvSpPr txBox="1"/>
            <p:nvPr/>
          </p:nvSpPr>
          <p:spPr>
            <a:xfrm>
              <a:off x="1728" y="1968"/>
              <a:ext cx="1776" cy="2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007033"/>
                  </a:solidFill>
                  <a:latin typeface="Arial" panose="020B0604020202020204" pitchFamily="34" charset="0"/>
                </a:rPr>
                <a:t>标志包（令牌包）</a:t>
              </a:r>
              <a:endParaRPr lang="zh-CN" altLang="en-US" sz="2400" b="1" dirty="0">
                <a:solidFill>
                  <a:srgbClr val="007033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" name="Group 30"/>
          <p:cNvGrpSpPr/>
          <p:nvPr/>
        </p:nvGrpSpPr>
        <p:grpSpPr>
          <a:xfrm>
            <a:off x="3505200" y="5715000"/>
            <a:ext cx="4114800" cy="533400"/>
            <a:chOff x="1536" y="2592"/>
            <a:chExt cx="2592" cy="336"/>
          </a:xfrm>
        </p:grpSpPr>
        <p:sp>
          <p:nvSpPr>
            <p:cNvPr id="6176" name="Line 31"/>
            <p:cNvSpPr/>
            <p:nvPr/>
          </p:nvSpPr>
          <p:spPr>
            <a:xfrm>
              <a:off x="1536" y="2928"/>
              <a:ext cx="2592" cy="0"/>
            </a:xfrm>
            <a:prstGeom prst="line">
              <a:avLst/>
            </a:prstGeom>
            <a:ln w="38100" cap="flat" cmpd="sng">
              <a:solidFill>
                <a:srgbClr val="FFFF00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6177" name="Text Box 32"/>
            <p:cNvSpPr txBox="1"/>
            <p:nvPr/>
          </p:nvSpPr>
          <p:spPr>
            <a:xfrm>
              <a:off x="1824" y="2592"/>
              <a:ext cx="1776" cy="26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FFC000"/>
                  </a:solidFill>
                  <a:latin typeface="Arial" panose="020B0604020202020204" pitchFamily="34" charset="0"/>
                </a:rPr>
                <a:t>数据包</a:t>
              </a:r>
              <a:endParaRPr lang="zh-CN" altLang="en-US" sz="2400" b="1" dirty="0">
                <a:solidFill>
                  <a:srgbClr val="FFC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" name="Group 33"/>
          <p:cNvGrpSpPr/>
          <p:nvPr/>
        </p:nvGrpSpPr>
        <p:grpSpPr>
          <a:xfrm>
            <a:off x="3581400" y="5715000"/>
            <a:ext cx="4114800" cy="533400"/>
            <a:chOff x="1584" y="2784"/>
            <a:chExt cx="2592" cy="336"/>
          </a:xfrm>
        </p:grpSpPr>
        <p:sp>
          <p:nvSpPr>
            <p:cNvPr id="6174" name="Line 34"/>
            <p:cNvSpPr/>
            <p:nvPr/>
          </p:nvSpPr>
          <p:spPr>
            <a:xfrm>
              <a:off x="1584" y="3120"/>
              <a:ext cx="2592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175" name="Text Box 35"/>
            <p:cNvSpPr txBox="1"/>
            <p:nvPr/>
          </p:nvSpPr>
          <p:spPr>
            <a:xfrm>
              <a:off x="1872" y="2784"/>
              <a:ext cx="1776" cy="26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zh-CN" altLang="en-US" sz="2400" b="1" dirty="0">
                  <a:latin typeface="Arial" panose="020B0604020202020204" pitchFamily="34" charset="0"/>
                </a:rPr>
                <a:t>握手包</a:t>
              </a:r>
              <a:endParaRPr lang="zh-CN" altLang="en-US" sz="2400" b="1" dirty="0">
                <a:latin typeface="Arial" panose="020B0604020202020204" pitchFamily="34" charset="0"/>
              </a:endParaRPr>
            </a:p>
          </p:txBody>
        </p:sp>
      </p:grpSp>
      <p:sp>
        <p:nvSpPr>
          <p:cNvPr id="435237" name="Text Box 37"/>
          <p:cNvSpPr txBox="1"/>
          <p:nvPr/>
        </p:nvSpPr>
        <p:spPr>
          <a:xfrm>
            <a:off x="358775" y="4926013"/>
            <a:ext cx="2224088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黑体" panose="02010609060101010101" pitchFamily="2" charset="-122"/>
                <a:ea typeface="黑体" panose="02010609060101010101" pitchFamily="2" charset="-122"/>
              </a:rPr>
              <a:t>发送过程：</a:t>
            </a:r>
            <a:endParaRPr lang="zh-CN" altLang="en-US" sz="32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35238" name="Text Box 38"/>
          <p:cNvSpPr txBox="1"/>
          <p:nvPr/>
        </p:nvSpPr>
        <p:spPr>
          <a:xfrm>
            <a:off x="357188" y="5868988"/>
            <a:ext cx="2224087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黑体" panose="02010609060101010101" pitchFamily="2" charset="-122"/>
                <a:ea typeface="黑体" panose="02010609060101010101" pitchFamily="2" charset="-122"/>
              </a:rPr>
              <a:t>接收过程：</a:t>
            </a:r>
            <a:endParaRPr lang="zh-CN" altLang="en-US" sz="32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9" name="日期占位符 16"/>
          <p:cNvSpPr txBox="1">
            <a:spLocks noGrp="1"/>
          </p:cNvSpPr>
          <p:nvPr>
            <p:ph type="dt" sz="half" idx="10"/>
          </p:nvPr>
        </p:nvSpPr>
        <p:spPr bwMode="auto"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40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41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5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5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35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35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35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35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3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3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35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35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35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206" grpId="0"/>
      <p:bldP spid="435209" grpId="0"/>
      <p:bldP spid="435212" grpId="0"/>
      <p:bldP spid="435214" grpId="0"/>
      <p:bldP spid="435215" grpId="0"/>
      <p:bldP spid="435225" grpId="0"/>
      <p:bldP spid="435226" grpId="0"/>
      <p:bldP spid="435237" grpId="0"/>
      <p:bldP spid="43523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SPI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:</a:t>
            </a:r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Serial Peripherals Interface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" name="日期占位符 2"/>
          <p:cNvSpPr txBox="1">
            <a:spLocks noGrp="1"/>
          </p:cNvSpPr>
          <p:nvPr>
            <p:ph type="dt" sz="half" idx="2"/>
          </p:nvPr>
        </p:nvSpPr>
        <p:spPr bwMode="auto"/>
        <p:txBody>
          <a:bodyPr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87BB829-B5AC-4E06-8558-E63A86C702A4}" type="datetime1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5" name="Text Box 3"/>
          <p:cNvSpPr txBox="1"/>
          <p:nvPr/>
        </p:nvSpPr>
        <p:spPr>
          <a:xfrm>
            <a:off x="457200" y="762000"/>
            <a:ext cx="8610600" cy="13830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82575">
              <a:lnSpc>
                <a:spcPct val="140000"/>
              </a:lnSpc>
              <a:spcBef>
                <a:spcPct val="40000"/>
              </a:spcBef>
            </a:pPr>
            <a:r>
              <a:rPr lang="en-US" altLang="zh-CN" sz="3600" b="1" dirty="0">
                <a:latin typeface="Arial" panose="020B0604020202020204" pitchFamily="34" charset="0"/>
              </a:rPr>
              <a:t>   </a:t>
            </a:r>
            <a:r>
              <a:rPr lang="en-US" altLang="zh-CN" sz="2400" b="1" dirty="0">
                <a:latin typeface="Arial" panose="020B0604020202020204" pitchFamily="34" charset="0"/>
              </a:rPr>
              <a:t>SPI</a:t>
            </a:r>
            <a:r>
              <a:rPr lang="zh-CN" altLang="en-US" sz="2400" b="1" dirty="0">
                <a:latin typeface="Arial" panose="020B0604020202020204" pitchFamily="34" charset="0"/>
              </a:rPr>
              <a:t>是</a:t>
            </a:r>
            <a:r>
              <a:rPr lang="en-US" altLang="zh-CN" sz="2400" b="1" dirty="0">
                <a:latin typeface="Arial" panose="020B0604020202020204" pitchFamily="34" charset="0"/>
              </a:rPr>
              <a:t>Motorala</a:t>
            </a:r>
            <a:r>
              <a:rPr lang="zh-CN" altLang="en-US" sz="2400" b="1" dirty="0">
                <a:latin typeface="Arial" panose="020B0604020202020204" pitchFamily="34" charset="0"/>
              </a:rPr>
              <a:t>公司推出的一种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同步串行</a:t>
            </a:r>
            <a:r>
              <a:rPr lang="zh-CN" altLang="en-US" sz="2400" b="1" dirty="0">
                <a:latin typeface="Arial" panose="020B0604020202020204" pitchFamily="34" charset="0"/>
              </a:rPr>
              <a:t>接口，可用于单主控器同标准外设芯片的通信，  也可用于组建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多主</a:t>
            </a:r>
            <a:r>
              <a:rPr lang="zh-CN" altLang="en-US" sz="2400" b="1" dirty="0">
                <a:latin typeface="Arial" panose="020B0604020202020204" pitchFamily="34" charset="0"/>
              </a:rPr>
              <a:t>同步网络；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6" name="Text Box 3"/>
          <p:cNvSpPr txBox="1"/>
          <p:nvPr/>
        </p:nvSpPr>
        <p:spPr>
          <a:xfrm>
            <a:off x="1230630" y="2621915"/>
            <a:ext cx="6454775" cy="2451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73075" lvl="1" indent="0" eaLnBrk="1" hangingPunct="1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   </a:t>
            </a: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有主、从模式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473075" lvl="1" indent="0" eaLnBrk="1" hangingPunct="1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全双工通信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473075" lvl="1" indent="0" eaLnBrk="1" hangingPunct="1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主机移位频率可调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473075" lvl="1" indent="0" eaLnBrk="1" hangingPunct="1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丰富的中断源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473075" lvl="1" indent="0" eaLnBrk="1" hangingPunct="1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多种错误检测机制</a:t>
            </a:r>
            <a:endParaRPr lang="zh-CN" altLang="en-US" sz="2400" b="1" dirty="0">
              <a:solidFill>
                <a:srgbClr val="000099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" name="日期占位符 16"/>
          <p:cNvSpPr txBox="1"/>
          <p:nvPr/>
        </p:nvSpPr>
        <p:spPr bwMode="auto">
          <a:xfrm>
            <a:off x="8001000" y="6629400"/>
            <a:ext cx="11430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R="0" defTabSz="914400"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kern="1200" cap="none" spc="0" normalizeH="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kern="1200" cap="none" spc="0" normalizeH="0" baseline="0" noProof="0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8" name="灯片编号占位符 17"/>
          <p:cNvSpPr txBox="1"/>
          <p:nvPr/>
        </p:nvSpPr>
        <p:spPr>
          <a:xfrm>
            <a:off x="4267200" y="6629400"/>
            <a:ext cx="381000" cy="228600"/>
          </a:xfrm>
          <a:prstGeom prst="rect">
            <a:avLst/>
          </a:prstGeom>
        </p:spPr>
        <p:txBody>
          <a:bodyPr lIns="0" tIns="0" rIns="0" bIns="0"/>
          <a:lstStyle/>
          <a:p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9" name="页脚占位符 18"/>
          <p:cNvSpPr txBox="1"/>
          <p:nvPr/>
        </p:nvSpPr>
        <p:spPr>
          <a:xfrm>
            <a:off x="4419600" y="6629400"/>
            <a:ext cx="609600" cy="228600"/>
          </a:xfrm>
          <a:prstGeom prst="rect">
            <a:avLst/>
          </a:prstGeom>
        </p:spPr>
        <p:txBody>
          <a:bodyPr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en-US" sz="1200" b="1" kern="1200" cap="none" spc="0" normalizeH="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/ 84</a:t>
            </a:r>
            <a:endParaRPr kumimoji="0" lang="en-US" altLang="en-US" sz="1200" b="1" kern="1200" cap="none" spc="0" normalizeH="0" baseline="0" noProof="0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 txBox="1">
            <a:spLocks noGrp="1"/>
          </p:cNvSpPr>
          <p:nvPr>
            <p:ph type="sldNum" sz="quarter" idx="11"/>
          </p:nvPr>
        </p:nvSpPr>
        <p:spPr>
          <a:noFill/>
        </p:spPr>
        <p:txBody>
          <a:bodyPr vert="horz"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23555" name="Rectangle 5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2400" dirty="0">
                <a:latin typeface="Comic Sans MS" panose="030F0702030302020204" pitchFamily="66" charset="0"/>
                <a:ea typeface="隶书" panose="02010509060101010101" pitchFamily="49" charset="-122"/>
              </a:rPr>
              <a:t>总线通信协议</a:t>
            </a:r>
            <a:endParaRPr lang="zh-CN" altLang="en-US" sz="24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pic>
        <p:nvPicPr>
          <p:cNvPr id="24580" name="Picture 4" descr="2t41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33400" y="685800"/>
            <a:ext cx="8173085" cy="5838190"/>
          </a:xfr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33885"/>
            <a:ext cx="8169883" cy="58167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932" name="Picture 4" descr="SPI_M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63" y="1733550"/>
            <a:ext cx="9180068" cy="400831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9091" name="Rectangle 5"/>
          <p:cNvSpPr>
            <a:spLocks noGrp="1"/>
          </p:cNvSpPr>
          <p:nvPr>
            <p:ph type="title"/>
          </p:nvPr>
        </p:nvSpPr>
        <p:spPr>
          <a:xfrm>
            <a:off x="381000" y="76200"/>
            <a:ext cx="8382000" cy="762000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SPI</a:t>
            </a:r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的分布移位寄存器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380935" name="Rectangle 7"/>
          <p:cNvSpPr/>
          <p:nvPr/>
        </p:nvSpPr>
        <p:spPr>
          <a:xfrm>
            <a:off x="0" y="2713038"/>
            <a:ext cx="9144000" cy="1174750"/>
          </a:xfrm>
          <a:prstGeom prst="rect">
            <a:avLst/>
          </a:prstGeom>
          <a:solidFill>
            <a:srgbClr val="FFFF00">
              <a:alpha val="50195"/>
            </a:srgbClr>
          </a:solidFill>
          <a:ln w="9525">
            <a:noFill/>
          </a:ln>
        </p:spPr>
        <p:txBody>
          <a:bodyPr anchor="ctr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80936" name="Text Box 8"/>
          <p:cNvSpPr txBox="1"/>
          <p:nvPr/>
        </p:nvSpPr>
        <p:spPr>
          <a:xfrm>
            <a:off x="3186430" y="5947093"/>
            <a:ext cx="32435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Arial" panose="020B0604020202020204" pitchFamily="34" charset="0"/>
              </a:rPr>
              <a:t>无需说明数据传送方向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60688" y="4848225"/>
            <a:ext cx="111442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从属选择</a:t>
            </a:r>
            <a:endParaRPr lang="zh-CN" altLang="en-US" b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3538" y="4179888"/>
            <a:ext cx="649287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时钟</a:t>
            </a:r>
            <a:endParaRPr lang="zh-CN" altLang="en-US" b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日期占位符 16"/>
          <p:cNvSpPr txBox="1">
            <a:spLocks noGrp="1"/>
          </p:cNvSpPr>
          <p:nvPr>
            <p:ph type="dt" sz="half" idx="2"/>
          </p:nvPr>
        </p:nvSpPr>
        <p:spPr bwMode="auto"/>
        <p:txBody>
          <a:bodyPr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5" name="灯片编号占位符 17"/>
          <p:cNvSpPr txBox="1"/>
          <p:nvPr/>
        </p:nvSpPr>
        <p:spPr>
          <a:xfrm>
            <a:off x="4114800" y="6629400"/>
            <a:ext cx="381000" cy="228600"/>
          </a:xfrm>
          <a:prstGeom prst="rect">
            <a:avLst/>
          </a:prstGeom>
        </p:spPr>
        <p:txBody>
          <a:bodyPr lIns="0" tIns="0" rIns="0" bIns="0"/>
          <a:lstStyle/>
          <a:p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  <a:ea typeface="隶书" panose="02010509060101010101" pitchFamily="49" charset="-122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16" name="页脚占位符 18"/>
          <p:cNvSpPr txBox="1"/>
          <p:nvPr/>
        </p:nvSpPr>
        <p:spPr>
          <a:xfrm>
            <a:off x="4191000" y="6629400"/>
            <a:ext cx="609600" cy="228600"/>
          </a:xfrm>
          <a:prstGeom prst="rect">
            <a:avLst/>
          </a:prstGeom>
        </p:spPr>
        <p:txBody>
          <a:bodyPr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en-US" sz="1200" b="1" kern="1200" cap="none" spc="0" normalizeH="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  <a:t>/ 84</a:t>
            </a:r>
            <a:endParaRPr kumimoji="0" lang="en-US" altLang="en-US" sz="1200" b="1" kern="1200" cap="none" spc="0" normalizeH="0" baseline="0" noProof="0" dirty="0">
              <a:solidFill>
                <a:schemeClr val="tx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9080" y="2428240"/>
            <a:ext cx="2664020" cy="2952022"/>
          </a:xfrm>
          <a:prstGeom prst="rect">
            <a:avLst/>
          </a:prstGeom>
          <a:noFill/>
          <a:ln w="38100"/>
          <a:scene3d>
            <a:camera prst="orthographicFront"/>
            <a:lightRig rig="threePt" dir="t"/>
          </a:scene3d>
          <a:sp3d extrusionH="101600" prstMaterial="dkEdge">
            <a:bevelT w="101600" h="101600"/>
          </a:sp3d>
          <a:extLst>
            <a:ext uri="{909E8E84-426E-40DD-AFC4-6F175D3DCCD1}">
              <a14:hiddenFill xmlns:a14="http://schemas.microsoft.com/office/drawing/2010/main">
                <a:solidFill>
                  <a:srgbClr val="0070C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379210" y="2451100"/>
            <a:ext cx="2664020" cy="2952022"/>
          </a:xfrm>
          <a:prstGeom prst="rect">
            <a:avLst/>
          </a:prstGeom>
          <a:noFill/>
          <a:ln w="38100"/>
          <a:scene3d>
            <a:camera prst="orthographicFront"/>
            <a:lightRig rig="threePt" dir="t"/>
          </a:scene3d>
          <a:sp3d extrusionH="101600" prstMaterial="dkEdge">
            <a:bevelT w="101600" h="101600"/>
          </a:sp3d>
          <a:extLst>
            <a:ext uri="{909E8E84-426E-40DD-AFC4-6F175D3DCCD1}">
              <a14:hiddenFill xmlns:a14="http://schemas.microsoft.com/office/drawing/2010/main">
                <a:solidFill>
                  <a:srgbClr val="0070C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0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80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80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935" grpId="0" animBg="1"/>
      <p:bldP spid="380936" grpId="0"/>
      <p:bldP spid="8" grpId="0"/>
      <p:bldP spid="9" grpId="0"/>
      <p:bldP spid="2" grpId="0" bldLvl="0" animBg="1"/>
      <p:bldP spid="3" grpId="0" bldLvl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/>
          </p:cNvSpPr>
          <p:nvPr>
            <p:ph type="title"/>
          </p:nvPr>
        </p:nvSpPr>
        <p:spPr>
          <a:xfrm>
            <a:off x="533400" y="111125"/>
            <a:ext cx="8486775" cy="482600"/>
          </a:xfrm>
        </p:spPr>
        <p:txBody>
          <a:bodyPr vert="horz" wrap="square" lIns="91440" tIns="45720" rIns="91440" bIns="45720" anchor="ctr"/>
          <a:lstStyle/>
          <a:p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SPI</a:t>
            </a:r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多主网络结构</a:t>
            </a:r>
            <a:endParaRPr lang="zh-CN" altLang="en-US" sz="28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504835" name="Text Box 3"/>
          <p:cNvSpPr txBox="1"/>
          <p:nvPr/>
        </p:nvSpPr>
        <p:spPr>
          <a:xfrm>
            <a:off x="1774825" y="2640013"/>
            <a:ext cx="1749425" cy="52387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indent="282575"/>
            <a:r>
              <a:rPr lang="zh-CN" altLang="en-US" sz="2800" b="1" dirty="0">
                <a:latin typeface="Arial" panose="020B0604020202020204" pitchFamily="34" charset="0"/>
              </a:rPr>
              <a:t>设备</a:t>
            </a:r>
            <a:r>
              <a:rPr lang="en-US" altLang="zh-CN" sz="2800" b="1" dirty="0">
                <a:latin typeface="Arial" panose="020B0604020202020204" pitchFamily="34" charset="0"/>
              </a:rPr>
              <a:t>A</a:t>
            </a:r>
            <a:endParaRPr lang="en-US" altLang="zh-CN" sz="2800" b="1" dirty="0">
              <a:latin typeface="Arial" panose="020B0604020202020204" pitchFamily="34" charset="0"/>
            </a:endParaRPr>
          </a:p>
        </p:txBody>
      </p:sp>
      <p:sp>
        <p:nvSpPr>
          <p:cNvPr id="504836" name="Text Box 4"/>
          <p:cNvSpPr txBox="1"/>
          <p:nvPr/>
        </p:nvSpPr>
        <p:spPr>
          <a:xfrm>
            <a:off x="4170363" y="2640013"/>
            <a:ext cx="1749425" cy="52387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indent="282575"/>
            <a:r>
              <a:rPr lang="zh-CN" altLang="en-US" sz="2800" b="1" dirty="0">
                <a:latin typeface="Arial" panose="020B0604020202020204" pitchFamily="34" charset="0"/>
              </a:rPr>
              <a:t>设备</a:t>
            </a:r>
            <a:r>
              <a:rPr lang="en-US" altLang="zh-CN" sz="2800" b="1" dirty="0">
                <a:latin typeface="Arial" panose="020B0604020202020204" pitchFamily="34" charset="0"/>
              </a:rPr>
              <a:t>B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504837" name="Text Box 5"/>
          <p:cNvSpPr txBox="1"/>
          <p:nvPr/>
        </p:nvSpPr>
        <p:spPr>
          <a:xfrm>
            <a:off x="6507163" y="2640013"/>
            <a:ext cx="1749425" cy="52387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indent="282575"/>
            <a:r>
              <a:rPr lang="zh-CN" altLang="en-US" sz="2800" b="1" dirty="0">
                <a:latin typeface="Arial" panose="020B0604020202020204" pitchFamily="34" charset="0"/>
              </a:rPr>
              <a:t>设备</a:t>
            </a:r>
            <a:r>
              <a:rPr lang="en-US" altLang="zh-CN" sz="2800" b="1" dirty="0">
                <a:latin typeface="Arial" panose="020B0604020202020204" pitchFamily="34" charset="0"/>
              </a:rPr>
              <a:t>C</a:t>
            </a:r>
            <a:endParaRPr lang="en-US" altLang="zh-CN" sz="2800" b="1" dirty="0">
              <a:latin typeface="Arial" panose="020B0604020202020204" pitchFamily="34" charset="0"/>
            </a:endParaRPr>
          </a:p>
        </p:txBody>
      </p:sp>
      <p:sp>
        <p:nvSpPr>
          <p:cNvPr id="504844" name="Line 12"/>
          <p:cNvSpPr/>
          <p:nvPr/>
        </p:nvSpPr>
        <p:spPr>
          <a:xfrm>
            <a:off x="1430338" y="1554163"/>
            <a:ext cx="7183437" cy="0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4846" name="Rectangle 14"/>
          <p:cNvSpPr/>
          <p:nvPr/>
        </p:nvSpPr>
        <p:spPr>
          <a:xfrm>
            <a:off x="327025" y="1284288"/>
            <a:ext cx="996950" cy="4270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ctr" anchorCtr="1">
            <a:spAutoFit/>
          </a:bodyPr>
          <a:lstStyle/>
          <a:p>
            <a:pPr indent="282575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</a:rPr>
              <a:t>时钟</a:t>
            </a:r>
            <a:endParaRPr lang="zh-CN" altLang="en-US" sz="2800" b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504847" name="Rectangle 15"/>
          <p:cNvSpPr/>
          <p:nvPr/>
        </p:nvSpPr>
        <p:spPr>
          <a:xfrm>
            <a:off x="457200" y="1706563"/>
            <a:ext cx="889000" cy="4302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1">
            <a:spAutoFit/>
          </a:bodyPr>
          <a:lstStyle/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002060"/>
                </a:solidFill>
                <a:latin typeface="Arial" panose="020B0604020202020204" pitchFamily="34" charset="0"/>
              </a:rPr>
              <a:t>选通</a:t>
            </a:r>
            <a:endParaRPr lang="zh-CN" altLang="en-US" sz="28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504848" name="Line 16"/>
          <p:cNvSpPr/>
          <p:nvPr/>
        </p:nvSpPr>
        <p:spPr>
          <a:xfrm>
            <a:off x="1430338" y="1917700"/>
            <a:ext cx="7183437" cy="0"/>
          </a:xfrm>
          <a:prstGeom prst="line">
            <a:avLst/>
          </a:prstGeom>
          <a:ln w="38100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4849" name="Rectangle 17"/>
          <p:cNvSpPr/>
          <p:nvPr/>
        </p:nvSpPr>
        <p:spPr>
          <a:xfrm>
            <a:off x="333375" y="2116138"/>
            <a:ext cx="1012825" cy="4270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1">
            <a:spAutoFit/>
          </a:bodyPr>
          <a:lstStyle/>
          <a:p>
            <a:pPr indent="282575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7030A0"/>
                </a:solidFill>
                <a:latin typeface="Arial" panose="020B0604020202020204" pitchFamily="34" charset="0"/>
              </a:rPr>
              <a:t>数据</a:t>
            </a:r>
            <a:endParaRPr lang="zh-CN" altLang="en-US" sz="2800" b="1" dirty="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504850" name="Line 18"/>
          <p:cNvSpPr/>
          <p:nvPr/>
        </p:nvSpPr>
        <p:spPr>
          <a:xfrm flipV="1">
            <a:off x="1446213" y="2308225"/>
            <a:ext cx="550862" cy="14288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4851" name="Line 19"/>
          <p:cNvSpPr/>
          <p:nvPr/>
        </p:nvSpPr>
        <p:spPr>
          <a:xfrm>
            <a:off x="1995488" y="2322513"/>
            <a:ext cx="0" cy="304800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04852" name="Line 20"/>
          <p:cNvSpPr/>
          <p:nvPr/>
        </p:nvSpPr>
        <p:spPr>
          <a:xfrm>
            <a:off x="3273425" y="2336800"/>
            <a:ext cx="0" cy="304800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04853" name="Line 21"/>
          <p:cNvSpPr/>
          <p:nvPr/>
        </p:nvSpPr>
        <p:spPr>
          <a:xfrm>
            <a:off x="3273425" y="2351088"/>
            <a:ext cx="1146175" cy="0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4854" name="Line 22"/>
          <p:cNvSpPr/>
          <p:nvPr/>
        </p:nvSpPr>
        <p:spPr>
          <a:xfrm>
            <a:off x="4419600" y="2365375"/>
            <a:ext cx="0" cy="276225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04855" name="Line 23"/>
          <p:cNvSpPr/>
          <p:nvPr/>
        </p:nvSpPr>
        <p:spPr>
          <a:xfrm>
            <a:off x="5464175" y="2351088"/>
            <a:ext cx="0" cy="261937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04856" name="Line 24"/>
          <p:cNvSpPr/>
          <p:nvPr/>
        </p:nvSpPr>
        <p:spPr>
          <a:xfrm>
            <a:off x="5449888" y="2365375"/>
            <a:ext cx="1335087" cy="0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4857" name="Line 25"/>
          <p:cNvSpPr/>
          <p:nvPr/>
        </p:nvSpPr>
        <p:spPr>
          <a:xfrm>
            <a:off x="6770688" y="2379663"/>
            <a:ext cx="0" cy="203200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04858" name="Line 26"/>
          <p:cNvSpPr/>
          <p:nvPr/>
        </p:nvSpPr>
        <p:spPr>
          <a:xfrm flipH="1">
            <a:off x="7961313" y="2379663"/>
            <a:ext cx="0" cy="246062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04859" name="Line 27"/>
          <p:cNvSpPr/>
          <p:nvPr/>
        </p:nvSpPr>
        <p:spPr>
          <a:xfrm>
            <a:off x="7932738" y="2366963"/>
            <a:ext cx="595312" cy="0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4860" name="Line 28"/>
          <p:cNvSpPr/>
          <p:nvPr/>
        </p:nvSpPr>
        <p:spPr>
          <a:xfrm>
            <a:off x="2286000" y="1930400"/>
            <a:ext cx="0" cy="711200"/>
          </a:xfrm>
          <a:prstGeom prst="line">
            <a:avLst/>
          </a:prstGeom>
          <a:ln w="38100" cap="flat" cmpd="sng">
            <a:solidFill>
              <a:srgbClr val="00206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04861" name="Line 29"/>
          <p:cNvSpPr/>
          <p:nvPr/>
        </p:nvSpPr>
        <p:spPr>
          <a:xfrm>
            <a:off x="4724400" y="1930400"/>
            <a:ext cx="0" cy="711200"/>
          </a:xfrm>
          <a:prstGeom prst="line">
            <a:avLst/>
          </a:prstGeom>
          <a:ln w="38100" cap="flat" cmpd="sng">
            <a:solidFill>
              <a:srgbClr val="00206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04862" name="Line 30"/>
          <p:cNvSpPr/>
          <p:nvPr/>
        </p:nvSpPr>
        <p:spPr>
          <a:xfrm>
            <a:off x="7089775" y="1930400"/>
            <a:ext cx="0" cy="711200"/>
          </a:xfrm>
          <a:prstGeom prst="line">
            <a:avLst/>
          </a:prstGeom>
          <a:ln w="38100" cap="flat" cmpd="sng">
            <a:solidFill>
              <a:srgbClr val="00206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04863" name="Line 31"/>
          <p:cNvSpPr/>
          <p:nvPr/>
        </p:nvSpPr>
        <p:spPr>
          <a:xfrm>
            <a:off x="2751138" y="1524000"/>
            <a:ext cx="0" cy="1117600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04864" name="Line 32"/>
          <p:cNvSpPr/>
          <p:nvPr/>
        </p:nvSpPr>
        <p:spPr>
          <a:xfrm>
            <a:off x="5057775" y="1524000"/>
            <a:ext cx="0" cy="1117600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04865" name="Line 33"/>
          <p:cNvSpPr/>
          <p:nvPr/>
        </p:nvSpPr>
        <p:spPr>
          <a:xfrm>
            <a:off x="7554913" y="1524000"/>
            <a:ext cx="0" cy="1117600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04866" name="Text Box 34"/>
          <p:cNvSpPr txBox="1"/>
          <p:nvPr/>
        </p:nvSpPr>
        <p:spPr>
          <a:xfrm>
            <a:off x="1860550" y="6116638"/>
            <a:ext cx="1749425" cy="52387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indent="282575"/>
            <a:r>
              <a:rPr lang="zh-CN" altLang="en-US" sz="2800" b="1" dirty="0">
                <a:latin typeface="Arial" panose="020B0604020202020204" pitchFamily="34" charset="0"/>
              </a:rPr>
              <a:t>设备</a:t>
            </a:r>
            <a:r>
              <a:rPr lang="en-US" altLang="zh-CN" sz="2800" b="1" dirty="0">
                <a:latin typeface="Arial" panose="020B0604020202020204" pitchFamily="34" charset="0"/>
              </a:rPr>
              <a:t>A</a:t>
            </a:r>
            <a:endParaRPr lang="en-US" altLang="zh-CN" sz="2800" b="1" dirty="0">
              <a:latin typeface="Arial" panose="020B0604020202020204" pitchFamily="34" charset="0"/>
            </a:endParaRPr>
          </a:p>
        </p:txBody>
      </p:sp>
      <p:sp>
        <p:nvSpPr>
          <p:cNvPr id="504867" name="Text Box 35"/>
          <p:cNvSpPr txBox="1"/>
          <p:nvPr/>
        </p:nvSpPr>
        <p:spPr>
          <a:xfrm>
            <a:off x="4256088" y="6116638"/>
            <a:ext cx="1749425" cy="52387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indent="282575"/>
            <a:r>
              <a:rPr lang="zh-CN" altLang="en-US" sz="2800" b="1" dirty="0">
                <a:latin typeface="Arial" panose="020B0604020202020204" pitchFamily="34" charset="0"/>
              </a:rPr>
              <a:t>设备</a:t>
            </a:r>
            <a:r>
              <a:rPr lang="en-US" altLang="zh-CN" sz="2800" b="1" dirty="0">
                <a:latin typeface="Arial" panose="020B0604020202020204" pitchFamily="34" charset="0"/>
              </a:rPr>
              <a:t>B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504868" name="Text Box 36"/>
          <p:cNvSpPr txBox="1"/>
          <p:nvPr/>
        </p:nvSpPr>
        <p:spPr>
          <a:xfrm>
            <a:off x="6592888" y="6116638"/>
            <a:ext cx="1749425" cy="52387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indent="282575"/>
            <a:r>
              <a:rPr lang="zh-CN" altLang="en-US" sz="2800" b="1" dirty="0">
                <a:latin typeface="Arial" panose="020B0604020202020204" pitchFamily="34" charset="0"/>
              </a:rPr>
              <a:t>设备</a:t>
            </a:r>
            <a:r>
              <a:rPr lang="en-US" altLang="zh-CN" sz="2800" b="1" dirty="0">
                <a:latin typeface="Arial" panose="020B0604020202020204" pitchFamily="34" charset="0"/>
              </a:rPr>
              <a:t>C</a:t>
            </a:r>
            <a:endParaRPr lang="en-US" altLang="zh-CN" sz="2800" b="1" dirty="0">
              <a:latin typeface="Arial" panose="020B0604020202020204" pitchFamily="34" charset="0"/>
            </a:endParaRPr>
          </a:p>
        </p:txBody>
      </p:sp>
      <p:sp>
        <p:nvSpPr>
          <p:cNvPr id="504869" name="Line 37"/>
          <p:cNvSpPr/>
          <p:nvPr/>
        </p:nvSpPr>
        <p:spPr>
          <a:xfrm>
            <a:off x="1516063" y="4416425"/>
            <a:ext cx="7183437" cy="0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4870" name="Rectangle 38"/>
          <p:cNvSpPr/>
          <p:nvPr/>
        </p:nvSpPr>
        <p:spPr>
          <a:xfrm>
            <a:off x="412750" y="4146550"/>
            <a:ext cx="996950" cy="4270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ctr" anchorCtr="1">
            <a:spAutoFit/>
          </a:bodyPr>
          <a:lstStyle/>
          <a:p>
            <a:pPr indent="282575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</a:rPr>
              <a:t>时钟</a:t>
            </a:r>
            <a:endParaRPr lang="zh-CN" altLang="en-US" sz="2800" b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504871" name="Rectangle 39"/>
          <p:cNvSpPr/>
          <p:nvPr/>
        </p:nvSpPr>
        <p:spPr>
          <a:xfrm>
            <a:off x="419100" y="4570413"/>
            <a:ext cx="1012825" cy="4270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1">
            <a:spAutoFit/>
          </a:bodyPr>
          <a:lstStyle/>
          <a:p>
            <a:pPr indent="282575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002060"/>
                </a:solidFill>
                <a:latin typeface="Arial" panose="020B0604020202020204" pitchFamily="34" charset="0"/>
              </a:rPr>
              <a:t>选通</a:t>
            </a:r>
            <a:endParaRPr lang="zh-CN" altLang="en-US" sz="28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504872" name="Line 40"/>
          <p:cNvSpPr/>
          <p:nvPr/>
        </p:nvSpPr>
        <p:spPr>
          <a:xfrm>
            <a:off x="1516063" y="4779963"/>
            <a:ext cx="7183437" cy="0"/>
          </a:xfrm>
          <a:prstGeom prst="line">
            <a:avLst/>
          </a:prstGeom>
          <a:ln w="38100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4873" name="Rectangle 41"/>
          <p:cNvSpPr/>
          <p:nvPr/>
        </p:nvSpPr>
        <p:spPr>
          <a:xfrm>
            <a:off x="28575" y="5049838"/>
            <a:ext cx="1403350" cy="4270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1">
            <a:spAutoFit/>
          </a:bodyPr>
          <a:lstStyle/>
          <a:p>
            <a:pPr indent="282575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7030A0"/>
                </a:solidFill>
                <a:latin typeface="Arial" panose="020B0604020202020204" pitchFamily="34" charset="0"/>
              </a:rPr>
              <a:t>数据</a:t>
            </a:r>
            <a:r>
              <a:rPr lang="en-US" altLang="zh-CN" sz="2800" b="1" dirty="0">
                <a:solidFill>
                  <a:srgbClr val="7030A0"/>
                </a:solidFill>
                <a:latin typeface="Arial" panose="020B0604020202020204" pitchFamily="34" charset="0"/>
              </a:rPr>
              <a:t>1</a:t>
            </a:r>
            <a:endParaRPr lang="en-US" altLang="zh-CN" sz="2800" b="1" dirty="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504874" name="Line 42"/>
          <p:cNvSpPr/>
          <p:nvPr/>
        </p:nvSpPr>
        <p:spPr>
          <a:xfrm flipV="1">
            <a:off x="1531938" y="5156200"/>
            <a:ext cx="7185025" cy="28575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4878" name="Line 46"/>
          <p:cNvSpPr/>
          <p:nvPr/>
        </p:nvSpPr>
        <p:spPr>
          <a:xfrm>
            <a:off x="4505325" y="5154613"/>
            <a:ext cx="0" cy="930275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stealth" w="lg" len="lg"/>
            <a:tailEnd type="stealth" w="lg" len="lg"/>
          </a:ln>
        </p:spPr>
      </p:sp>
      <p:sp>
        <p:nvSpPr>
          <p:cNvPr id="504881" name="Line 49"/>
          <p:cNvSpPr/>
          <p:nvPr/>
        </p:nvSpPr>
        <p:spPr>
          <a:xfrm>
            <a:off x="6856413" y="5170488"/>
            <a:ext cx="0" cy="927100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stealth" w="lg" len="lg"/>
            <a:tailEnd type="stealth" w="lg" len="lg"/>
          </a:ln>
        </p:spPr>
      </p:sp>
      <p:sp>
        <p:nvSpPr>
          <p:cNvPr id="504884" name="Line 52"/>
          <p:cNvSpPr/>
          <p:nvPr/>
        </p:nvSpPr>
        <p:spPr>
          <a:xfrm>
            <a:off x="2371725" y="4792663"/>
            <a:ext cx="14288" cy="1306512"/>
          </a:xfrm>
          <a:prstGeom prst="line">
            <a:avLst/>
          </a:prstGeom>
          <a:ln w="38100" cap="flat" cmpd="sng">
            <a:solidFill>
              <a:srgbClr val="00206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04885" name="Line 53"/>
          <p:cNvSpPr/>
          <p:nvPr/>
        </p:nvSpPr>
        <p:spPr>
          <a:xfrm>
            <a:off x="4810125" y="4792663"/>
            <a:ext cx="0" cy="1349375"/>
          </a:xfrm>
          <a:prstGeom prst="line">
            <a:avLst/>
          </a:prstGeom>
          <a:ln w="38100" cap="flat" cmpd="sng">
            <a:solidFill>
              <a:srgbClr val="00206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04886" name="Line 54"/>
          <p:cNvSpPr/>
          <p:nvPr/>
        </p:nvSpPr>
        <p:spPr>
          <a:xfrm>
            <a:off x="7175500" y="4792663"/>
            <a:ext cx="14288" cy="1292225"/>
          </a:xfrm>
          <a:prstGeom prst="line">
            <a:avLst/>
          </a:prstGeom>
          <a:ln w="38100" cap="flat" cmpd="sng">
            <a:solidFill>
              <a:srgbClr val="00206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04887" name="Line 55"/>
          <p:cNvSpPr/>
          <p:nvPr/>
        </p:nvSpPr>
        <p:spPr>
          <a:xfrm>
            <a:off x="2836863" y="4386263"/>
            <a:ext cx="0" cy="1727200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04888" name="Line 56"/>
          <p:cNvSpPr/>
          <p:nvPr/>
        </p:nvSpPr>
        <p:spPr>
          <a:xfrm>
            <a:off x="5143500" y="4386263"/>
            <a:ext cx="0" cy="1684337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04889" name="Line 57"/>
          <p:cNvSpPr/>
          <p:nvPr/>
        </p:nvSpPr>
        <p:spPr>
          <a:xfrm flipH="1">
            <a:off x="7626350" y="4386263"/>
            <a:ext cx="14288" cy="1727200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04890" name="Text Box 58"/>
          <p:cNvSpPr txBox="1"/>
          <p:nvPr/>
        </p:nvSpPr>
        <p:spPr>
          <a:xfrm>
            <a:off x="7145338" y="3314700"/>
            <a:ext cx="199866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indent="282575"/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菊花链结构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04891" name="Text Box 59"/>
          <p:cNvSpPr txBox="1"/>
          <p:nvPr/>
        </p:nvSpPr>
        <p:spPr>
          <a:xfrm>
            <a:off x="7451725" y="3838575"/>
            <a:ext cx="169227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indent="282575"/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总线结构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04892" name="Line 60"/>
          <p:cNvSpPr/>
          <p:nvPr/>
        </p:nvSpPr>
        <p:spPr>
          <a:xfrm flipV="1">
            <a:off x="1531938" y="5605463"/>
            <a:ext cx="7185025" cy="28575"/>
          </a:xfrm>
          <a:prstGeom prst="line">
            <a:avLst/>
          </a:prstGeom>
          <a:ln w="38100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4894" name="Line 62"/>
          <p:cNvSpPr/>
          <p:nvPr/>
        </p:nvSpPr>
        <p:spPr>
          <a:xfrm>
            <a:off x="5594350" y="5605463"/>
            <a:ext cx="0" cy="522287"/>
          </a:xfrm>
          <a:prstGeom prst="line">
            <a:avLst/>
          </a:prstGeom>
          <a:ln w="38100" cap="flat" cmpd="sng">
            <a:solidFill>
              <a:srgbClr val="FFC000"/>
            </a:solidFill>
            <a:prstDash val="solid"/>
            <a:headEnd type="stealth" w="lg" len="lg"/>
            <a:tailEnd type="stealth" w="lg" len="lg"/>
          </a:ln>
        </p:spPr>
      </p:sp>
      <p:sp>
        <p:nvSpPr>
          <p:cNvPr id="504895" name="Line 63"/>
          <p:cNvSpPr/>
          <p:nvPr/>
        </p:nvSpPr>
        <p:spPr>
          <a:xfrm>
            <a:off x="8032750" y="5605463"/>
            <a:ext cx="0" cy="522287"/>
          </a:xfrm>
          <a:prstGeom prst="line">
            <a:avLst/>
          </a:prstGeom>
          <a:ln w="38100" cap="flat" cmpd="sng">
            <a:solidFill>
              <a:srgbClr val="FFC000"/>
            </a:solidFill>
            <a:prstDash val="solid"/>
            <a:headEnd type="stealth" w="lg" len="lg"/>
            <a:tailEnd type="stealth" w="lg" len="lg"/>
          </a:ln>
        </p:spPr>
      </p:sp>
      <p:sp>
        <p:nvSpPr>
          <p:cNvPr id="504896" name="Line 64"/>
          <p:cNvSpPr/>
          <p:nvPr/>
        </p:nvSpPr>
        <p:spPr>
          <a:xfrm>
            <a:off x="1993900" y="5186363"/>
            <a:ext cx="0" cy="942975"/>
          </a:xfrm>
          <a:prstGeom prst="line">
            <a:avLst/>
          </a:prstGeom>
          <a:ln w="38100" cap="flat" cmpd="sng">
            <a:solidFill>
              <a:srgbClr val="7030A0"/>
            </a:solidFill>
            <a:prstDash val="solid"/>
            <a:headEnd type="stealth" w="lg" len="lg"/>
            <a:tailEnd type="stealth" w="lg" len="lg"/>
          </a:ln>
        </p:spPr>
      </p:sp>
      <p:sp>
        <p:nvSpPr>
          <p:cNvPr id="504897" name="Line 65"/>
          <p:cNvSpPr/>
          <p:nvPr/>
        </p:nvSpPr>
        <p:spPr>
          <a:xfrm>
            <a:off x="3257550" y="5605463"/>
            <a:ext cx="0" cy="522287"/>
          </a:xfrm>
          <a:prstGeom prst="line">
            <a:avLst/>
          </a:prstGeom>
          <a:ln w="38100" cap="flat" cmpd="sng">
            <a:solidFill>
              <a:srgbClr val="FFC000"/>
            </a:solidFill>
            <a:prstDash val="solid"/>
            <a:headEnd type="stealth" w="lg" len="lg"/>
            <a:tailEnd type="stealth" w="lg" len="lg"/>
          </a:ln>
        </p:spPr>
      </p:sp>
      <p:sp>
        <p:nvSpPr>
          <p:cNvPr id="504898" name="Rectangle 66"/>
          <p:cNvSpPr/>
          <p:nvPr/>
        </p:nvSpPr>
        <p:spPr>
          <a:xfrm>
            <a:off x="28575" y="5472113"/>
            <a:ext cx="1403350" cy="4270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1">
            <a:spAutoFit/>
          </a:bodyPr>
          <a:lstStyle/>
          <a:p>
            <a:pPr indent="282575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C000"/>
                </a:solidFill>
                <a:latin typeface="Arial" panose="020B0604020202020204" pitchFamily="34" charset="0"/>
              </a:rPr>
              <a:t>数据</a:t>
            </a:r>
            <a:r>
              <a:rPr lang="en-US" altLang="zh-CN" sz="2800" b="1" dirty="0">
                <a:solidFill>
                  <a:srgbClr val="FFC000"/>
                </a:solidFill>
                <a:latin typeface="Arial" panose="020B0604020202020204" pitchFamily="34" charset="0"/>
              </a:rPr>
              <a:t>2</a:t>
            </a:r>
            <a:endParaRPr lang="en-US" altLang="zh-CN" sz="2800" b="1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504899" name="Line 67"/>
          <p:cNvSpPr/>
          <p:nvPr/>
        </p:nvSpPr>
        <p:spPr>
          <a:xfrm>
            <a:off x="0" y="3759200"/>
            <a:ext cx="9144000" cy="28575"/>
          </a:xfrm>
          <a:prstGeom prst="line">
            <a:avLst/>
          </a:prstGeom>
          <a:ln w="57150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4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04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04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04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4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04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0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04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04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04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04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04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04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04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04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04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04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04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04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04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04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04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50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04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04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04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04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04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504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50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504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50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504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504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504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0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0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04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04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04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0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04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04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04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04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04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04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504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04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04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5" grpId="0" animBg="1"/>
      <p:bldP spid="504836" grpId="0" animBg="1"/>
      <p:bldP spid="504837" grpId="0" animBg="1"/>
      <p:bldP spid="504846" grpId="0"/>
      <p:bldP spid="504847" grpId="0"/>
      <p:bldP spid="504849" grpId="0"/>
      <p:bldP spid="504866" grpId="0" animBg="1"/>
      <p:bldP spid="504867" grpId="0" animBg="1"/>
      <p:bldP spid="504868" grpId="0" animBg="1"/>
      <p:bldP spid="504870" grpId="0"/>
      <p:bldP spid="504871" grpId="0"/>
      <p:bldP spid="504873" grpId="0"/>
      <p:bldP spid="504890" grpId="0"/>
      <p:bldP spid="504891" grpId="0"/>
      <p:bldP spid="50489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1"/>
          <p:cNvSpPr>
            <a:spLocks noGrp="1"/>
          </p:cNvSpPr>
          <p:nvPr>
            <p:ph type="title"/>
          </p:nvPr>
        </p:nvSpPr>
        <p:spPr>
          <a:xfrm>
            <a:off x="533400" y="0"/>
            <a:ext cx="8334375" cy="785813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latin typeface="Comic Sans MS" panose="030F0702030302020204" pitchFamily="66" charset="0"/>
                <a:ea typeface="隶书" panose="02010509060101010101" pitchFamily="49" charset="-122"/>
              </a:rPr>
              <a:t>现场总线</a:t>
            </a:r>
            <a:endParaRPr lang="zh-CN" altLang="en-US" sz="32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84995" name="矩形 3"/>
          <p:cNvSpPr/>
          <p:nvPr/>
        </p:nvSpPr>
        <p:spPr>
          <a:xfrm>
            <a:off x="533400" y="996950"/>
            <a:ext cx="3733800" cy="56311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defTabSz="0">
              <a:lnSpc>
                <a:spcPts val="3500"/>
              </a:lnSpc>
              <a:spcBef>
                <a:spcPts val="1200"/>
              </a:spcBef>
              <a:tabLst>
                <a:tab pos="90805" algn="l"/>
              </a:tabLst>
            </a:pPr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现场总线也称现场网络，是一种</a:t>
            </a: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工业数据总线</a:t>
            </a:r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，指安装在制造或过程区域的现场装置与控制室内的自动装置之间的</a:t>
            </a: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数字式、串行、多点通信</a:t>
            </a:r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的数据总线。</a:t>
            </a:r>
            <a:endParaRPr lang="en-US" altLang="zh-CN" sz="2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defTabSz="0">
              <a:lnSpc>
                <a:spcPts val="3500"/>
              </a:lnSpc>
              <a:spcBef>
                <a:spcPts val="1200"/>
              </a:spcBef>
              <a:tabLst>
                <a:tab pos="90805" algn="l"/>
              </a:tabLst>
            </a:pPr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现场总线技术将专用微处理器置入传统的测量控制仪表，采用可进行简单连接的双绞线等作为总线，并按公开、规范的通信协议，形成各种</a:t>
            </a: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自动控制系统</a:t>
            </a:r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endParaRPr lang="en-US" altLang="zh-CN" sz="24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81926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191000" y="847725"/>
            <a:ext cx="4953000" cy="578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CAN</a:t>
            </a:r>
            <a:r>
              <a:rPr lang="zh-CN" altLang="en-US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：</a:t>
            </a:r>
            <a:r>
              <a:rPr lang="en-US" altLang="zh-CN" sz="2800" dirty="0">
                <a:latin typeface="Comic Sans MS" panose="030F0702030302020204" pitchFamily="66" charset="0"/>
                <a:ea typeface="隶书" panose="02010509060101010101" pitchFamily="49" charset="-122"/>
              </a:rPr>
              <a:t>Controller Area Network </a:t>
            </a:r>
            <a:endParaRPr lang="zh-CN" altLang="en-US" sz="28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0515" y="885190"/>
            <a:ext cx="8528685" cy="4194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4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cs typeface="+mn-cs"/>
              </a:rPr>
              <a:t>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cs typeface="+mn-cs"/>
              </a:rPr>
              <a:t>CAN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cs typeface="+mn-cs"/>
              </a:rPr>
              <a:t>总线是由德国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cs typeface="+mn-cs"/>
              </a:rPr>
              <a:t>BOSCH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cs typeface="+mn-cs"/>
              </a:rPr>
              <a:t>公司推出的一种现场总线，它广泛用于离散控制领域，现在已是欧洲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cs typeface="+mn-cs"/>
              </a:rPr>
              <a:t>汽车电子网络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cs typeface="+mn-cs"/>
              </a:rPr>
              <a:t>的标准协议。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anose="02010600040101010101" pitchFamily="2" charset="-122"/>
              <a:cs typeface="+mn-cs"/>
            </a:endParaRPr>
          </a:p>
          <a:p>
            <a:pPr marL="265430" marR="0" lvl="0" indent="443230" algn="l" defTabSz="914400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cs typeface="+mn-cs"/>
              </a:rPr>
              <a:t>异步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串行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通信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L="265430" marR="0" lvl="0" indent="443230" algn="l" defTabSz="914400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cs typeface="+mn-cs"/>
              </a:rPr>
              <a:t>支持多主方式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anose="02010600040101010101" pitchFamily="2" charset="-122"/>
              <a:cs typeface="+mn-cs"/>
            </a:endParaRPr>
          </a:p>
          <a:p>
            <a:pPr marL="265430" marR="0" lvl="0" indent="443230" algn="l" defTabSz="914400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cs typeface="+mn-cs"/>
              </a:rPr>
              <a:t>高抗电磁干扰性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anose="02010600040101010101" pitchFamily="2" charset="-122"/>
              <a:cs typeface="+mn-cs"/>
            </a:endParaRPr>
          </a:p>
          <a:p>
            <a:pPr marL="265430" marR="0" lvl="0" indent="443230" algn="l" defTabSz="914400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cs typeface="+mn-cs"/>
              </a:rPr>
              <a:t>具有自动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cs typeface="+mn-cs"/>
              </a:rPr>
              <a:t>关闭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cs typeface="+mn-cs"/>
              </a:rPr>
              <a:t>功能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anose="02010600040101010101" pitchFamily="2" charset="-122"/>
              <a:cs typeface="+mn-cs"/>
            </a:endParaRPr>
          </a:p>
          <a:p>
            <a:pPr marL="265430" marR="0" lvl="0" indent="443230" algn="l" defTabSz="914400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000" b="1" noProof="0" dirty="0">
                <a:ln>
                  <a:noFill/>
                </a:ln>
                <a:effectLst/>
                <a:uLnTx/>
                <a:uFillTx/>
                <a:latin typeface="+mj-lt"/>
                <a:ea typeface="华文细黑" panose="02010600040101010101" pitchFamily="2" charset="-122"/>
                <a:sym typeface="+mn-ea"/>
              </a:rPr>
              <a:t>能检测出产生的任何</a:t>
            </a: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sym typeface="+mn-ea"/>
              </a:rPr>
              <a:t>错误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9" name="日期占位符 16"/>
          <p:cNvSpPr txBox="1">
            <a:spLocks noGrp="1"/>
          </p:cNvSpPr>
          <p:nvPr>
            <p:ph type="dt" sz="half" idx="2"/>
          </p:nvPr>
        </p:nvSpPr>
        <p:spPr bwMode="auto"/>
        <p:txBody>
          <a:bodyPr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996690" y="2350135"/>
          <a:ext cx="4842510" cy="363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" r:id="rId1" imgW="4838700" imgH="3629025" progId="Paint.Picture">
                  <p:embed/>
                </p:oleObj>
              </mc:Choice>
              <mc:Fallback>
                <p:oleObj name="" r:id="rId1" imgW="4838700" imgH="36290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96690" y="2350135"/>
                        <a:ext cx="4842510" cy="363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F7D6D49-CBBB-4A22-A918-D7467DFE8D9E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5310" y="158750"/>
            <a:ext cx="80067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/>
              <a:t>本章小节</a:t>
            </a:r>
            <a:endParaRPr lang="zh-CN" altLang="en-US" sz="3600" b="1"/>
          </a:p>
        </p:txBody>
      </p:sp>
      <p:sp>
        <p:nvSpPr>
          <p:cNvPr id="8195" name="内容占位符 2"/>
          <p:cNvSpPr>
            <a:spLocks noGrp="1"/>
          </p:cNvSpPr>
          <p:nvPr/>
        </p:nvSpPr>
        <p:spPr>
          <a:xfrm>
            <a:off x="448310" y="762000"/>
            <a:ext cx="8484870" cy="5867400"/>
          </a:xfrm>
        </p:spPr>
        <p:txBody>
          <a:bodyPr vert="horz" wrap="square" lIns="0" tIns="0" rIns="0" bIns="0" numCol="1" anchor="t" anchorCtr="0" compatLnSpc="1"/>
          <a:lstStyle>
            <a:lvl1pPr marL="571500" indent="-571500" algn="l" rtl="0" eaLnBrk="0" fontAlgn="base" hangingPunct="0">
              <a:spcBef>
                <a:spcPct val="20000"/>
              </a:spcBef>
              <a:spcAft>
                <a:spcPct val="0"/>
              </a:spcAft>
              <a:buAutoNum type="ea1JpnChsDbPeriod"/>
              <a:defRPr sz="2800" b="1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Comic Sans MS" panose="030F0702030302020204" pitchFamily="66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dirty="0">
                <a:ea typeface="华文细黑" panose="02010600040101010101" pitchFamily="2" charset="-122"/>
              </a:rPr>
              <a:t>4.1 </a:t>
            </a:r>
            <a:r>
              <a:rPr lang="zh-CN" altLang="en-US" dirty="0">
                <a:ea typeface="华文细黑" panose="02010600040101010101" pitchFamily="2" charset="-122"/>
              </a:rPr>
              <a:t>总线技术</a:t>
            </a:r>
            <a:endParaRPr lang="en-US" altLang="zh-CN" sz="3200" dirty="0">
              <a:ea typeface="华文细黑" panose="02010600040101010101" pitchFamily="2" charset="-122"/>
            </a:endParaRPr>
          </a:p>
          <a:p>
            <a:pPr marL="1162050" lvl="2" indent="-414020" eaLnBrk="1" hangingPunct="1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zh-CN" sz="2800" dirty="0">
                <a:solidFill>
                  <a:srgbClr val="000099"/>
                </a:solidFill>
              </a:rPr>
              <a:t>总线</a:t>
            </a:r>
            <a:r>
              <a:rPr lang="zh-CN" altLang="en-US" sz="2800" dirty="0">
                <a:solidFill>
                  <a:srgbClr val="000099"/>
                </a:solidFill>
              </a:rPr>
              <a:t>基础</a:t>
            </a:r>
            <a:endParaRPr lang="en-US" altLang="zh-CN" sz="2000" dirty="0">
              <a:solidFill>
                <a:srgbClr val="000099"/>
              </a:solidFill>
            </a:endParaRPr>
          </a:p>
          <a:p>
            <a:pPr marL="1162050" lvl="2" indent="-414020" eaLnBrk="1" hangingPunct="1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000099"/>
                </a:solidFill>
              </a:rPr>
              <a:t>总线组织</a:t>
            </a:r>
            <a:endParaRPr lang="en-US" altLang="zh-CN" sz="2800" dirty="0">
              <a:solidFill>
                <a:srgbClr val="000099"/>
              </a:solidFill>
            </a:endParaRPr>
          </a:p>
          <a:p>
            <a:pPr marL="1162050" lvl="2" indent="-414020" eaLnBrk="1" hangingPunct="1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zh-CN" sz="2800" dirty="0">
                <a:solidFill>
                  <a:srgbClr val="000099"/>
                </a:solidFill>
              </a:rPr>
              <a:t>总线仲裁</a:t>
            </a:r>
            <a:endParaRPr lang="en-US" altLang="zh-CN" sz="2800" dirty="0">
              <a:solidFill>
                <a:srgbClr val="000099"/>
              </a:solidFill>
            </a:endParaRPr>
          </a:p>
          <a:p>
            <a:pPr marL="1162050" lvl="2" indent="-414020" eaLnBrk="1" hangingPunct="1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zh-CN" sz="2800" dirty="0">
                <a:solidFill>
                  <a:srgbClr val="000099"/>
                </a:solidFill>
              </a:rPr>
              <a:t>总线操作与时序</a:t>
            </a:r>
            <a:r>
              <a:rPr lang="en-US" altLang="zh-CN" sz="2800" dirty="0">
                <a:solidFill>
                  <a:srgbClr val="000099"/>
                </a:solidFill>
              </a:rPr>
              <a:t> </a:t>
            </a:r>
            <a:endParaRPr lang="en-US" altLang="zh-CN" sz="2800" dirty="0">
              <a:solidFill>
                <a:srgbClr val="000099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dirty="0">
                <a:ea typeface="华文细黑" panose="02010600040101010101" pitchFamily="2" charset="-122"/>
              </a:rPr>
              <a:t>4.2 </a:t>
            </a:r>
            <a:r>
              <a:rPr lang="zh-CN" altLang="en-US" dirty="0">
                <a:ea typeface="华文细黑" panose="02010600040101010101" pitchFamily="2" charset="-122"/>
              </a:rPr>
              <a:t>常见总线标准</a:t>
            </a:r>
            <a:endParaRPr lang="en-US" altLang="zh-CN" sz="3200" dirty="0">
              <a:ea typeface="华文细黑" panose="02010600040101010101" pitchFamily="2" charset="-122"/>
            </a:endParaRPr>
          </a:p>
          <a:p>
            <a:pPr marL="1162050" lvl="2" indent="-414020" eaLnBrk="1" hangingPunct="1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00099"/>
                </a:solidFill>
              </a:rPr>
              <a:t>并行总线标准</a:t>
            </a:r>
            <a:endParaRPr lang="en-US" altLang="zh-CN" sz="2800" dirty="0">
              <a:solidFill>
                <a:srgbClr val="000099"/>
              </a:solidFill>
            </a:endParaRPr>
          </a:p>
          <a:p>
            <a:pPr marL="1162050" lvl="2" indent="-414020" eaLnBrk="1" hangingPunct="1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altLang="zh-CN" sz="2000" dirty="0">
              <a:solidFill>
                <a:srgbClr val="000099"/>
              </a:solidFill>
            </a:endParaRPr>
          </a:p>
          <a:p>
            <a:pPr marL="1162050" lvl="2" indent="-414020" eaLnBrk="1" hangingPunct="1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zh-CN" dirty="0">
                <a:solidFill>
                  <a:srgbClr val="000099"/>
                </a:solidFill>
              </a:rPr>
              <a:t>串行总线</a:t>
            </a:r>
            <a:r>
              <a:rPr lang="zh-CN" altLang="en-US" dirty="0">
                <a:solidFill>
                  <a:srgbClr val="000099"/>
                </a:solidFill>
              </a:rPr>
              <a:t>标准</a:t>
            </a:r>
            <a:endParaRPr lang="en-US" altLang="zh-CN" dirty="0">
              <a:solidFill>
                <a:srgbClr val="003399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52800" y="1524000"/>
            <a:ext cx="54864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hlinkClick r:id="rId1" action="ppaction://hlinksldjump"/>
              </a:rPr>
              <a:t>要素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（介质、协议）、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hlinkClick r:id="rId2" action="ppaction://hlinksldjump"/>
              </a:rPr>
              <a:t>分类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、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hlinkClick r:id="rId3" action="ppaction://hlinksldjump"/>
              </a:rPr>
              <a:t>性能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（总线带宽）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83280" y="2062480"/>
            <a:ext cx="261461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单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/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双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/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多级总线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16935" y="2614930"/>
            <a:ext cx="307181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集中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/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分布，串行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/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并行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343400" y="3228975"/>
            <a:ext cx="35052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总线周期，同步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/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异步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/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半同步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1600200" y="5652770"/>
            <a:ext cx="4648200" cy="4000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hlinkClick r:id="rId4" action="ppaction://hlinksldjump"/>
              </a:rPr>
              <a:t>RS232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、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hlinkClick r:id="rId5" action="ppaction://hlinksldjump"/>
              </a:rPr>
              <a:t>USB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、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1394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、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hlinkClick r:id="rId6" action="ppaction://hlinksldjump"/>
              </a:rPr>
              <a:t>SPI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、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hlinkClick r:id="rId7" action="ppaction://hlinksldjump"/>
              </a:rPr>
              <a:t>现场总线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463040" y="4670743"/>
            <a:ext cx="7620000" cy="4048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8900" marR="0" lvl="2" indent="0" algn="ctr" defTabSz="914400" rtl="0" eaLnBrk="1" fontAlgn="base" latinLnBrk="0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hlinkClick r:id="rId8" action="ppaction://hlinksldjump"/>
              </a:rPr>
              <a:t>AMBA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（片内总线）、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hlinkClick r:id="rId8" action="ppaction://hlinksldjump"/>
              </a:rPr>
              <a:t>PCI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（系统内总线）、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VXI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 （系统外总线）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42" name="日期占位符 16"/>
          <p:cNvSpPr txBox="1">
            <a:spLocks noGrp="1"/>
          </p:cNvSpPr>
          <p:nvPr/>
        </p:nvSpPr>
        <p:spPr bwMode="auto">
          <a:xfrm>
            <a:off x="8128000" y="6756400"/>
            <a:ext cx="11430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隶书" panose="020105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43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44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6" grpId="0"/>
      <p:bldP spid="32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2400" dirty="0">
                <a:latin typeface="Comic Sans MS" panose="030F0702030302020204" pitchFamily="66" charset="0"/>
                <a:ea typeface="隶书" panose="02010509060101010101" pitchFamily="49" charset="-122"/>
              </a:rPr>
              <a:t>总线协议设计要素</a:t>
            </a:r>
            <a:endParaRPr lang="zh-CN" altLang="en-US" sz="2400" dirty="0">
              <a:latin typeface="Comic Sans MS" panose="030F0702030302020204" pitchFamily="66" charset="0"/>
              <a:ea typeface="隶书" panose="02010509060101010101" pitchFamily="49" charset="-122"/>
            </a:endParaRP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>
          <a:xfrm>
            <a:off x="838200" y="990600"/>
            <a:ext cx="7162800" cy="5591175"/>
          </a:xfrm>
        </p:spPr>
        <p:txBody>
          <a:bodyPr vert="horz" wrap="square" lIns="0" tIns="0" rIns="0" bIns="0" anchor="t"/>
          <a:lstStyle/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1</a:t>
            </a:r>
            <a:r>
              <a:rPr lang="zh-CN" altLang="en-US" dirty="0">
                <a:solidFill>
                  <a:srgbClr val="0070C0"/>
                </a:solidFill>
              </a:rPr>
              <a:t>、信号线类型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zh-CN" altLang="en-US" dirty="0"/>
              <a:t>专用信号线、复用信号线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2</a:t>
            </a:r>
            <a:r>
              <a:rPr lang="zh-CN" altLang="en-US" dirty="0">
                <a:solidFill>
                  <a:srgbClr val="0070C0"/>
                </a:solidFill>
              </a:rPr>
              <a:t>、总线仲裁方法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zh-CN" altLang="en-US" dirty="0"/>
              <a:t>集中仲裁、分布仲裁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3</a:t>
            </a:r>
            <a:r>
              <a:rPr lang="zh-CN" altLang="en-US" dirty="0">
                <a:solidFill>
                  <a:srgbClr val="0070C0"/>
                </a:solidFill>
              </a:rPr>
              <a:t>、总线定时方法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zh-CN" altLang="en-US" dirty="0"/>
              <a:t>同步、异步、半同步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4</a:t>
            </a:r>
            <a:r>
              <a:rPr lang="zh-CN" altLang="en-US" dirty="0">
                <a:solidFill>
                  <a:srgbClr val="0070C0"/>
                </a:solidFill>
              </a:rPr>
              <a:t>、总线宽度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zh-CN" altLang="en-US" dirty="0"/>
              <a:t>地址总线、数据总线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5</a:t>
            </a:r>
            <a:r>
              <a:rPr lang="zh-CN" altLang="en-US" dirty="0">
                <a:solidFill>
                  <a:srgbClr val="0070C0"/>
                </a:solidFill>
              </a:rPr>
              <a:t>、数据传输类型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zh-CN" altLang="en-US" dirty="0"/>
              <a:t>读</a:t>
            </a:r>
            <a:r>
              <a:rPr lang="en-US" altLang="zh-CN" dirty="0"/>
              <a:t>/</a:t>
            </a:r>
            <a:r>
              <a:rPr lang="zh-CN" altLang="en-US" dirty="0"/>
              <a:t>写</a:t>
            </a:r>
            <a:r>
              <a:rPr lang="en-US" altLang="zh-CN" dirty="0"/>
              <a:t>/</a:t>
            </a:r>
            <a:r>
              <a:rPr lang="zh-CN" altLang="en-US" dirty="0"/>
              <a:t>读</a:t>
            </a:r>
            <a:r>
              <a:rPr lang="en-US" altLang="zh-CN" dirty="0"/>
              <a:t>-</a:t>
            </a:r>
            <a:r>
              <a:rPr lang="zh-CN" altLang="en-US" dirty="0"/>
              <a:t>修改</a:t>
            </a:r>
            <a:r>
              <a:rPr lang="en-US" altLang="zh-CN" dirty="0"/>
              <a:t>-</a:t>
            </a:r>
            <a:r>
              <a:rPr lang="zh-CN" altLang="en-US" dirty="0"/>
              <a:t>写</a:t>
            </a:r>
            <a:r>
              <a:rPr lang="en-US" altLang="zh-CN" dirty="0"/>
              <a:t>/</a:t>
            </a:r>
            <a:r>
              <a:rPr lang="zh-CN" altLang="en-US" dirty="0"/>
              <a:t>写后读</a:t>
            </a:r>
            <a:r>
              <a:rPr lang="en-US" altLang="zh-CN" dirty="0"/>
              <a:t>/</a:t>
            </a:r>
            <a:r>
              <a:rPr lang="zh-CN" altLang="en-US" dirty="0"/>
              <a:t>块传输</a:t>
            </a:r>
            <a:endParaRPr lang="zh-CN" altLang="en-US" dirty="0"/>
          </a:p>
        </p:txBody>
      </p:sp>
      <p:sp>
        <p:nvSpPr>
          <p:cNvPr id="5" name="左箭头 4">
            <a:hlinkClick r:id="rId1" action="ppaction://hlinksldjump"/>
          </p:cNvPr>
          <p:cNvSpPr/>
          <p:nvPr/>
        </p:nvSpPr>
        <p:spPr>
          <a:xfrm>
            <a:off x="8618855" y="6609080"/>
            <a:ext cx="525145" cy="248920"/>
          </a:xfrm>
          <a:prstGeom prst="leftArrow">
            <a:avLst>
              <a:gd name="adj1" fmla="val 55714"/>
              <a:gd name="adj2" fmla="val 78572"/>
            </a:avLst>
          </a:prstGeom>
          <a:solidFill>
            <a:srgbClr val="0070C0"/>
          </a:solidFill>
          <a:scene3d>
            <a:camera prst="orthographicFront"/>
            <a:lightRig rig="threePt" dir="t"/>
          </a:scene3d>
          <a:sp3d extrusionH="1016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日期占位符 16"/>
          <p:cNvSpPr txBox="1">
            <a:spLocks noGrp="1"/>
          </p:cNvSpPr>
          <p:nvPr>
            <p:ph type="dt" sz="half" idx="10"/>
          </p:nvPr>
        </p:nvSpPr>
        <p:spPr bwMode="auto">
          <a:xfrm>
            <a:off x="7651750" y="6629400"/>
            <a:ext cx="1143000" cy="22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996836-B247-4304-9650-423A25C342A7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隶书" panose="02010509060101010101" pitchFamily="49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7" name="灯片编号占位符 17"/>
          <p:cNvSpPr txBox="1">
            <a:spLocks noGrp="1"/>
          </p:cNvSpPr>
          <p:nvPr>
            <p:ph type="sldNum" sz="quarter" idx="11"/>
          </p:nvPr>
        </p:nvSpPr>
        <p:spPr>
          <a:xfrm>
            <a:off x="4038600" y="6629400"/>
            <a:ext cx="381000" cy="228600"/>
          </a:xfrm>
          <a:noFill/>
        </p:spPr>
        <p:txBody>
          <a:bodyPr vert="horz" lIns="0" tIns="0" rIns="0" bIns="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b="1" dirty="0">
                <a:solidFill>
                  <a:srgbClr val="7F7F7F"/>
                </a:solidFill>
                <a:latin typeface="Comic Sans MS" panose="030F0702030302020204" pitchFamily="66" charset="0"/>
              </a:rPr>
            </a:fld>
            <a:endParaRPr lang="zh-CN" altLang="en-US" sz="1200" b="1" dirty="0">
              <a:solidFill>
                <a:srgbClr val="7F7F7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页脚占位符 18"/>
          <p:cNvSpPr txBox="1">
            <a:spLocks noGrp="1"/>
          </p:cNvSpPr>
          <p:nvPr>
            <p:ph type="ftr" sz="quarter" idx="12"/>
          </p:nvPr>
        </p:nvSpPr>
        <p:spPr>
          <a:xfrm>
            <a:off x="4495800" y="6629400"/>
            <a:ext cx="381000" cy="228600"/>
          </a:xfrm>
          <a:noFill/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/ 84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TABLE_ENDDRAG_ORIGIN_RECT" val="599*313"/>
  <p:tag name="TABLE_ENDDRAG_RECT" val="78*98*599*313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COMMONDATA" val="eyJoZGlkIjoiN2U5NzVhYjcyN2U2MTU0N2I3NjcxMWJjN2ZhODY0Mj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模块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scene3d>
          <a:camera prst="orthographicFront"/>
          <a:lightRig rig="threePt" dir="t"/>
        </a:scene3d>
        <a:sp3d extrusionH="101600" prstMaterial="dkEdge">
          <a:bevelT w="101600" h="101600"/>
        </a:sp3d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10861</Words>
  <Application>WPS 演示</Application>
  <PresentationFormat>全屏显示(4:3)</PresentationFormat>
  <Paragraphs>1987</Paragraphs>
  <Slides>84</Slides>
  <Notes>81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15</vt:i4>
      </vt:variant>
      <vt:variant>
        <vt:lpstr>幻灯片标题</vt:lpstr>
      </vt:variant>
      <vt:variant>
        <vt:i4>84</vt:i4>
      </vt:variant>
    </vt:vector>
  </HeadingPairs>
  <TitlesOfParts>
    <vt:vector size="124" baseType="lpstr">
      <vt:lpstr>Arial</vt:lpstr>
      <vt:lpstr>宋体</vt:lpstr>
      <vt:lpstr>Wingdings</vt:lpstr>
      <vt:lpstr>Comic Sans MS</vt:lpstr>
      <vt:lpstr>隶书</vt:lpstr>
      <vt:lpstr>楷体</vt:lpstr>
      <vt:lpstr>Corbel</vt:lpstr>
      <vt:lpstr>华文楷体</vt:lpstr>
      <vt:lpstr>华文中宋</vt:lpstr>
      <vt:lpstr>华文新魏</vt:lpstr>
      <vt:lpstr>华文行楷</vt:lpstr>
      <vt:lpstr>华文细黑</vt:lpstr>
      <vt:lpstr>黑体</vt:lpstr>
      <vt:lpstr>Times New Roman</vt:lpstr>
      <vt:lpstr>微软雅黑</vt:lpstr>
      <vt:lpstr>Arial Unicode MS</vt:lpstr>
      <vt:lpstr>Calibri</vt:lpstr>
      <vt:lpstr>仿宋_GB2312</vt:lpstr>
      <vt:lpstr>仿宋</vt:lpstr>
      <vt:lpstr>华文宋体</vt:lpstr>
      <vt:lpstr>Times New Roman</vt:lpstr>
      <vt:lpstr>方正书宋_GBK</vt:lpstr>
      <vt:lpstr>楷体_GB2312</vt:lpstr>
      <vt:lpstr>新宋体</vt:lpstr>
      <vt:lpstr>默认设计模板</vt:lpstr>
      <vt:lpstr>Paint.Picture</vt:lpstr>
      <vt:lpstr>Word.Picture.8</vt:lpstr>
      <vt:lpstr>Paint.Picture</vt:lpstr>
      <vt:lpstr>Word.Picture.8</vt:lpstr>
      <vt:lpstr>Word.Picture.8</vt:lpstr>
      <vt:lpstr>Word.Picture.8</vt:lpstr>
      <vt:lpstr>Paint.Picture</vt:lpstr>
      <vt:lpstr>Paint.Picture</vt:lpstr>
      <vt:lpstr>Paint.Picture</vt:lpstr>
      <vt:lpstr>Paint.Picture</vt:lpstr>
      <vt:lpstr>Paint.Picture</vt:lpstr>
      <vt:lpstr>Word.Picture.8</vt:lpstr>
      <vt:lpstr>Word.Picture.8</vt:lpstr>
      <vt:lpstr>Word.Picture.8</vt:lpstr>
      <vt:lpstr>Word.Picture.8</vt:lpstr>
      <vt:lpstr>第四章 总线技术与总线标准</vt:lpstr>
      <vt:lpstr>计算机互联结构-总线</vt:lpstr>
      <vt:lpstr>总线要素</vt:lpstr>
      <vt:lpstr>PowerPoint 演示文稿</vt:lpstr>
      <vt:lpstr>PowerPoint 演示文稿</vt:lpstr>
      <vt:lpstr>无线电频段</vt:lpstr>
      <vt:lpstr>PowerPoint 演示文稿</vt:lpstr>
      <vt:lpstr>总线通信协议</vt:lpstr>
      <vt:lpstr>总线协议设计要素</vt:lpstr>
      <vt:lpstr>总线分类</vt:lpstr>
      <vt:lpstr>常见的几种总线组织形式</vt:lpstr>
      <vt:lpstr>几种总线组织形式的比较</vt:lpstr>
      <vt:lpstr>传统芯片总线（三总线）</vt:lpstr>
      <vt:lpstr>PowerPoint 演示文稿</vt:lpstr>
      <vt:lpstr>计算机系统的四层总线结构</vt:lpstr>
      <vt:lpstr>PowerPoint 演示文稿</vt:lpstr>
      <vt:lpstr>PowerPoint 演示文稿</vt:lpstr>
      <vt:lpstr>                   SoC的片上总线</vt:lpstr>
      <vt:lpstr>ARM的AMBA: Advanced Microcontroller Bus Architecture</vt:lpstr>
      <vt:lpstr>AMBA总线特性</vt:lpstr>
      <vt:lpstr>AMBA总线特性</vt:lpstr>
      <vt:lpstr>PowerPoint 演示文稿</vt:lpstr>
      <vt:lpstr>AHB总线架构</vt:lpstr>
      <vt:lpstr>AHB总线的主/从接口信号 </vt:lpstr>
      <vt:lpstr>AHB总线的仲裁器接口信号</vt:lpstr>
      <vt:lpstr>AHB总线信号</vt:lpstr>
      <vt:lpstr>AHB总线的基本传输周期 </vt:lpstr>
      <vt:lpstr>PowerPoint 演示文稿</vt:lpstr>
      <vt:lpstr>APB总线的主/从接口信号 </vt:lpstr>
      <vt:lpstr> APB总线的基本传输周期 </vt:lpstr>
      <vt:lpstr>APB桥的功能及时序</vt:lpstr>
      <vt:lpstr>IBM的CoreConnect总线</vt:lpstr>
      <vt:lpstr>IBM的CoreConnect总线结构框图</vt:lpstr>
      <vt:lpstr>Silicore的Wishbone总线</vt:lpstr>
      <vt:lpstr>Altera的Avalon总线</vt:lpstr>
      <vt:lpstr>Avalon的交换式总线结构</vt:lpstr>
      <vt:lpstr>传统总线的仲裁方式</vt:lpstr>
      <vt:lpstr>Avalon总线的仲裁方式</vt:lpstr>
      <vt:lpstr>多层次PCI总线架构</vt:lpstr>
      <vt:lpstr>PowerPoint 演示文稿</vt:lpstr>
      <vt:lpstr>PCI总线信号</vt:lpstr>
      <vt:lpstr>PCI总线命令表</vt:lpstr>
      <vt:lpstr>PCI总线突发读时序</vt:lpstr>
      <vt:lpstr>总线的性能指标 </vt:lpstr>
      <vt:lpstr>总线带宽的计算</vt:lpstr>
      <vt:lpstr>总线带宽的提高</vt:lpstr>
      <vt:lpstr>总线带宽的充分利用</vt:lpstr>
      <vt:lpstr>总线仲裁</vt:lpstr>
      <vt:lpstr>菊花链（串行）总线仲裁</vt:lpstr>
      <vt:lpstr>并行仲裁</vt:lpstr>
      <vt:lpstr>串并行二维仲裁</vt:lpstr>
      <vt:lpstr>总线操作与时序</vt:lpstr>
      <vt:lpstr>总线主控制器的作用</vt:lpstr>
      <vt:lpstr>同步并行总线时序</vt:lpstr>
      <vt:lpstr>异步并行总线时序</vt:lpstr>
      <vt:lpstr>半同步并行总线时序</vt:lpstr>
      <vt:lpstr>串行总线</vt:lpstr>
      <vt:lpstr>串行数据的传输方向</vt:lpstr>
      <vt:lpstr>串行数据的调制解调</vt:lpstr>
      <vt:lpstr>串行数据的差错控制</vt:lpstr>
      <vt:lpstr>串行数据的格式及含义</vt:lpstr>
      <vt:lpstr>常用串行总线比较</vt:lpstr>
      <vt:lpstr>串行数据的传输速率</vt:lpstr>
      <vt:lpstr>同步串行通信</vt:lpstr>
      <vt:lpstr>同步串行数据帧格式</vt:lpstr>
      <vt:lpstr>PowerPoint 演示文稿</vt:lpstr>
      <vt:lpstr>异步串行通信</vt:lpstr>
      <vt:lpstr>异步串行数据帧格式</vt:lpstr>
      <vt:lpstr>异步串行通信与同步串行通信的比较 </vt:lpstr>
      <vt:lpstr> RS-232类总线标准</vt:lpstr>
      <vt:lpstr>RS-232C标准规定的连接器及电缆</vt:lpstr>
      <vt:lpstr>RS-232C标准规定的信号电平特性</vt:lpstr>
      <vt:lpstr>RS-232C标准规定的信号内容</vt:lpstr>
      <vt:lpstr>RS-422/423、485标准</vt:lpstr>
      <vt:lpstr>USB总线</vt:lpstr>
      <vt:lpstr>USB系统硬件构成</vt:lpstr>
      <vt:lpstr>USB系统软件构成</vt:lpstr>
      <vt:lpstr>USB的包格式</vt:lpstr>
      <vt:lpstr>SPI:Serial Peripherals Interface</vt:lpstr>
      <vt:lpstr>SPI的分布移位寄存器</vt:lpstr>
      <vt:lpstr>SPI多主网络结构</vt:lpstr>
      <vt:lpstr>现场总线</vt:lpstr>
      <vt:lpstr>CAN：Controller Area Network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Bobby</dc:creator>
  <cp:lastModifiedBy>firefire</cp:lastModifiedBy>
  <cp:revision>498</cp:revision>
  <dcterms:created xsi:type="dcterms:W3CDTF">2021-08-12T07:51:00Z</dcterms:created>
  <dcterms:modified xsi:type="dcterms:W3CDTF">2025-04-03T05:35:59Z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2052-12.1.0.20305</vt:lpwstr>
  </property>
  <property fmtid="{D5CDD505-2E9C-101B-9397-08002B2CF9AE}" pid="4" name="ICV">
    <vt:lpwstr>8C881FA238FD4254836A6F04402C3D66_12</vt:lpwstr>
  </property>
</Properties>
</file>